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83" r:id="rId4"/>
    <p:sldId id="258" r:id="rId5"/>
    <p:sldId id="285" r:id="rId6"/>
    <p:sldId id="260" r:id="rId7"/>
    <p:sldId id="259" r:id="rId8"/>
    <p:sldId id="261" r:id="rId9"/>
    <p:sldId id="262" r:id="rId10"/>
    <p:sldId id="263" r:id="rId11"/>
    <p:sldId id="264" r:id="rId12"/>
    <p:sldId id="265" r:id="rId13"/>
    <p:sldId id="266" r:id="rId14"/>
    <p:sldId id="267" r:id="rId15"/>
    <p:sldId id="268" r:id="rId16"/>
    <p:sldId id="272" r:id="rId17"/>
    <p:sldId id="269" r:id="rId18"/>
    <p:sldId id="270" r:id="rId19"/>
    <p:sldId id="274" r:id="rId20"/>
    <p:sldId id="275" r:id="rId21"/>
    <p:sldId id="277" r:id="rId22"/>
    <p:sldId id="278" r:id="rId23"/>
    <p:sldId id="279" r:id="rId24"/>
    <p:sldId id="280" r:id="rId25"/>
    <p:sldId id="281" r:id="rId26"/>
    <p:sldId id="282" r:id="rId27"/>
    <p:sldId id="284" r:id="rId2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Lorenz"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3C936A21-B865-4DEB-B632-8B03D2B4AE3E}" type="datetimeFigureOut">
              <a:rPr lang="en-US" smtClean="0"/>
              <a:t>4/7/20</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80B08D00-92C6-4004-9964-1CB657ACA360}" type="slidenum">
              <a:rPr lang="en-US" smtClean="0"/>
              <a:t>‹#›</a:t>
            </a:fld>
            <a:endParaRPr lang="en-US"/>
          </a:p>
        </p:txBody>
      </p:sp>
    </p:spTree>
    <p:extLst>
      <p:ext uri="{BB962C8B-B14F-4D97-AF65-F5344CB8AC3E}">
        <p14:creationId xmlns:p14="http://schemas.microsoft.com/office/powerpoint/2010/main" val="3347697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B08D00-92C6-4004-9964-1CB657ACA360}" type="slidenum">
              <a:rPr lang="en-US" smtClean="0"/>
              <a:t>27</a:t>
            </a:fld>
            <a:endParaRPr lang="en-US"/>
          </a:p>
        </p:txBody>
      </p:sp>
    </p:spTree>
    <p:extLst>
      <p:ext uri="{BB962C8B-B14F-4D97-AF65-F5344CB8AC3E}">
        <p14:creationId xmlns:p14="http://schemas.microsoft.com/office/powerpoint/2010/main" val="429159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3227AD3-F4F8-4801-8FD4-AC4BF830EF80}" type="datetimeFigureOut">
              <a:rPr lang="en-US" smtClean="0"/>
              <a:t>4/7/20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7E4B0C4-D3A2-457C-955D-684039B6388D}"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227AD3-F4F8-4801-8FD4-AC4BF830EF80}" type="datetimeFigureOut">
              <a:rPr lang="en-US" smtClean="0"/>
              <a:t>4/7/20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4B0C4-D3A2-457C-955D-684039B638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227AD3-F4F8-4801-8FD4-AC4BF830EF80}" type="datetimeFigureOut">
              <a:rPr lang="en-US" smtClean="0"/>
              <a:t>4/7/20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4B0C4-D3A2-457C-955D-684039B638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3227AD3-F4F8-4801-8FD4-AC4BF830EF80}" type="datetimeFigureOut">
              <a:rPr lang="en-US" smtClean="0"/>
              <a:t>4/7/20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4B0C4-D3A2-457C-955D-684039B6388D}"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3227AD3-F4F8-4801-8FD4-AC4BF830EF80}" type="datetimeFigureOut">
              <a:rPr lang="en-US" smtClean="0"/>
              <a:t>4/7/20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27E4B0C4-D3A2-457C-955D-684039B6388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3227AD3-F4F8-4801-8FD4-AC4BF830EF80}" type="datetimeFigureOut">
              <a:rPr lang="en-US" smtClean="0"/>
              <a:t>4/7/20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E4B0C4-D3A2-457C-955D-684039B6388D}"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3227AD3-F4F8-4801-8FD4-AC4BF830EF80}" type="datetimeFigureOut">
              <a:rPr lang="en-US" smtClean="0"/>
              <a:t>4/7/20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E4B0C4-D3A2-457C-955D-684039B6388D}"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3227AD3-F4F8-4801-8FD4-AC4BF830EF80}" type="datetimeFigureOut">
              <a:rPr lang="en-US" smtClean="0"/>
              <a:t>4/7/20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E4B0C4-D3A2-457C-955D-684039B638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27AD3-F4F8-4801-8FD4-AC4BF830EF80}" type="datetimeFigureOut">
              <a:rPr lang="en-US" smtClean="0"/>
              <a:t>4/7/20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E4B0C4-D3A2-457C-955D-684039B6388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3227AD3-F4F8-4801-8FD4-AC4BF830EF80}" type="datetimeFigureOut">
              <a:rPr lang="en-US" smtClean="0"/>
              <a:t>4/7/20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E4B0C4-D3A2-457C-955D-684039B6388D}"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3227AD3-F4F8-4801-8FD4-AC4BF830EF80}" type="datetimeFigureOut">
              <a:rPr lang="en-US" smtClean="0"/>
              <a:t>4/7/20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7E4B0C4-D3A2-457C-955D-684039B6388D}"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3227AD3-F4F8-4801-8FD4-AC4BF830EF80}" type="datetimeFigureOut">
              <a:rPr lang="en-US" smtClean="0"/>
              <a:t>4/7/20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E4B0C4-D3A2-457C-955D-684039B6388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ol.gov/sites/dolgov/files/WHD/posters/FFCRA_Poster_WH1422_Federal.pdf" TargetMode="External"/><Relationship Id="rId2" Type="http://schemas.openxmlformats.org/officeDocument/2006/relationships/hyperlink" Target="https://www.dol.gov/sites/dolgov/files/WHD/posters/FFCRA_Poster_WH1422_Non-Federal.pdf" TargetMode="External"/><Relationship Id="rId1" Type="http://schemas.openxmlformats.org/officeDocument/2006/relationships/slideLayout" Target="../slideLayouts/slideLayout2.xml"/><Relationship Id="rId5" Type="http://schemas.openxmlformats.org/officeDocument/2006/relationships/hyperlink" Target="https://www.dol.gov/agencies/whd/pandemic/ffcra-employer-paid-leave" TargetMode="External"/><Relationship Id="rId4" Type="http://schemas.openxmlformats.org/officeDocument/2006/relationships/hyperlink" Target="https://www.dol.gov/agencies/whd/pandemic/ffcra-poster-questions"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dol.gov/agencies/whd/field-assistance-bulletins/2020-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axfoundation.org/cares-act-senate-coronavirus-bill-economic-relief-pla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rive.google.com/file/d/1mMCRLb6PxMPI680_THFn4nqLGAty1jq9/view"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olorado.gov/pacific/cdle/working-collect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colorado.gov/pacific/sites/default/files/WorkShareInfoEmployers_0.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cdc.gov/coronavirus/2019-ncov/index.html" TargetMode="External"/><Relationship Id="rId3" Type="http://schemas.openxmlformats.org/officeDocument/2006/relationships/hyperlink" Target="https://www.washingtonpost.com/business/2020/04/03/unemployed-coronavirus-faq/?arc404=true" TargetMode="External"/><Relationship Id="rId7" Type="http://schemas.openxmlformats.org/officeDocument/2006/relationships/hyperlink" Target="https://www.eeoc.gov/eeoc/newsroom/wysk/wysk_ada_rehabilitaion_act_coronavirus.cfm" TargetMode="External"/><Relationship Id="rId2" Type="http://schemas.openxmlformats.org/officeDocument/2006/relationships/hyperlink" Target="https://www.colorado.gov/pacific/cdle/all-news/16361" TargetMode="External"/><Relationship Id="rId1" Type="http://schemas.openxmlformats.org/officeDocument/2006/relationships/slideLayout" Target="../slideLayouts/slideLayout2.xml"/><Relationship Id="rId6" Type="http://schemas.openxmlformats.org/officeDocument/2006/relationships/hyperlink" Target="https://www.colorado.gov/cdle" TargetMode="External"/><Relationship Id="rId11" Type="http://schemas.openxmlformats.org/officeDocument/2006/relationships/hyperlink" Target="http://www.cobar.org/For-Members/COVID-19-Resources" TargetMode="External"/><Relationship Id="rId5" Type="http://schemas.openxmlformats.org/officeDocument/2006/relationships/hyperlink" Target="https://www.congress.gov/bill/116th-congress/house-bill/6201" TargetMode="External"/><Relationship Id="rId10" Type="http://schemas.openxmlformats.org/officeDocument/2006/relationships/hyperlink" Target="https://www.colorado.gov/pacific/cdle/layoffassistance" TargetMode="External"/><Relationship Id="rId4" Type="http://schemas.openxmlformats.org/officeDocument/2006/relationships/hyperlink" Target="https://drive.google.com/file/d/1GjiohfHn3BP10UxifTQLfgfdw0Twrut_/view" TargetMode="External"/><Relationship Id="rId9" Type="http://schemas.openxmlformats.org/officeDocument/2006/relationships/hyperlink" Target="https://www.osha.gov/Publications/OSHA3990.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ederalregister.gov/documents/2020/04/06/2020-07237/paid-leave-under-the-families-first-coronavirus-response-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Jennifer Lorenz, Esq.</a:t>
            </a:r>
          </a:p>
          <a:p>
            <a:r>
              <a:rPr lang="en-US" dirty="0" err="1"/>
              <a:t>Dietze</a:t>
            </a:r>
            <a:r>
              <a:rPr lang="en-US" dirty="0"/>
              <a:t> &amp; Davis, P.C.</a:t>
            </a:r>
          </a:p>
          <a:p>
            <a:endParaRPr lang="en-US" dirty="0"/>
          </a:p>
          <a:p>
            <a:endParaRPr lang="en-US" dirty="0"/>
          </a:p>
        </p:txBody>
      </p:sp>
      <p:sp>
        <p:nvSpPr>
          <p:cNvPr id="2" name="Title 1"/>
          <p:cNvSpPr>
            <a:spLocks noGrp="1"/>
          </p:cNvSpPr>
          <p:nvPr>
            <p:ph type="ctrTitle"/>
          </p:nvPr>
        </p:nvSpPr>
        <p:spPr/>
        <p:txBody>
          <a:bodyPr/>
          <a:lstStyle/>
          <a:p>
            <a:r>
              <a:rPr lang="en-US" b="1" u="sng" dirty="0"/>
              <a:t>Employment Law Update in Response to COVID-19</a:t>
            </a:r>
            <a:endParaRPr lang="en-US" dirty="0"/>
          </a:p>
        </p:txBody>
      </p:sp>
    </p:spTree>
    <p:extLst>
      <p:ext uri="{BB962C8B-B14F-4D97-AF65-F5344CB8AC3E}">
        <p14:creationId xmlns:p14="http://schemas.microsoft.com/office/powerpoint/2010/main" val="35438362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spcBef>
                <a:spcPts val="0"/>
              </a:spcBef>
              <a:spcAft>
                <a:spcPts val="0"/>
              </a:spcAft>
            </a:pPr>
            <a:br>
              <a:rPr lang="en-US" dirty="0"/>
            </a:br>
            <a:r>
              <a:rPr lang="en-US" b="1" dirty="0">
                <a:solidFill>
                  <a:schemeClr val="accent1">
                    <a:lumMod val="50000"/>
                  </a:schemeClr>
                </a:solidFill>
                <a:latin typeface="Times New Roman" panose="02020603050405020304" pitchFamily="18" charset="0"/>
                <a:ea typeface="Calibri" panose="020F0502020204030204" pitchFamily="34" charset="0"/>
              </a:rPr>
              <a:t>Emergency FMLA</a:t>
            </a:r>
            <a:br>
              <a:rPr lang="en-US" sz="3600" dirty="0">
                <a:latin typeface="Calibri" panose="020F0502020204030204" pitchFamily="34" charset="0"/>
                <a:ea typeface="Calibri" panose="020F0502020204030204" pitchFamily="34" charset="0"/>
              </a:rPr>
            </a:br>
            <a:endParaRPr lang="en-US" dirty="0"/>
          </a:p>
        </p:txBody>
      </p:sp>
      <p:sp>
        <p:nvSpPr>
          <p:cNvPr id="3" name="Content Placeholder 2"/>
          <p:cNvSpPr>
            <a:spLocks noGrp="1"/>
          </p:cNvSpPr>
          <p:nvPr>
            <p:ph sz="quarter" idx="1"/>
          </p:nvPr>
        </p:nvSpPr>
        <p:spPr>
          <a:xfrm>
            <a:off x="685800" y="1143000"/>
            <a:ext cx="7772400" cy="4572000"/>
          </a:xfrm>
        </p:spPr>
        <p:txBody>
          <a:bodyPr>
            <a:normAutofit fontScale="92500" lnSpcReduction="10000"/>
          </a:bodyPr>
          <a:lstStyle/>
          <a:p>
            <a:pPr marL="0" marR="0">
              <a:spcBef>
                <a:spcPts val="0"/>
              </a:spcBef>
              <a:spcAft>
                <a:spcPts val="0"/>
              </a:spcAft>
            </a:pPr>
            <a:r>
              <a:rPr lang="en-US" sz="2800" spc="-4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Under the existing law </a:t>
            </a:r>
            <a:r>
              <a:rPr lang="en-US" sz="2800" spc="-4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e</a:t>
            </a: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mployees are eligible to take </a:t>
            </a:r>
            <a:r>
              <a:rPr lang="en-US" sz="2800" spc="-4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Family and Medical Leave Act</a:t>
            </a: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 (FMLA) leave if they work for a covered employer 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t">
              <a:spcBef>
                <a:spcPts val="0"/>
              </a:spcBef>
              <a:spcAft>
                <a:spcPts val="300"/>
              </a:spcAft>
              <a:buSzPts val="1000"/>
              <a:buFont typeface="Symbol" panose="05050102010706020507" pitchFamily="18" charset="2"/>
              <a:buChar char=""/>
              <a:tabLst>
                <a:tab pos="457200" algn="l"/>
              </a:tabLst>
            </a:pP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Have worked for their employer for at least 12 months;</a:t>
            </a:r>
          </a:p>
          <a:p>
            <a:pPr marL="342900" marR="0" lvl="0" indent="-342900" fontAlgn="t">
              <a:spcBef>
                <a:spcPts val="0"/>
              </a:spcBef>
              <a:spcAft>
                <a:spcPts val="300"/>
              </a:spcAft>
              <a:buSzPts val="1000"/>
              <a:buFont typeface="Symbol" panose="05050102010706020507" pitchFamily="18" charset="2"/>
              <a:buChar char=""/>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t">
              <a:spcBef>
                <a:spcPts val="0"/>
              </a:spcBef>
              <a:spcAft>
                <a:spcPts val="300"/>
              </a:spcAft>
              <a:buSzPts val="1000"/>
              <a:buFont typeface="Symbol" panose="05050102010706020507" pitchFamily="18" charset="2"/>
              <a:buChar char=""/>
              <a:tabLst>
                <a:tab pos="457200" algn="l"/>
              </a:tabLst>
            </a:pP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Have at least 1,250 hours of service over the previous 12 months; and</a:t>
            </a:r>
          </a:p>
          <a:p>
            <a:pPr marL="342900" marR="0" lvl="0" indent="-342900" fontAlgn="t">
              <a:spcBef>
                <a:spcPts val="0"/>
              </a:spcBef>
              <a:spcAft>
                <a:spcPts val="300"/>
              </a:spcAft>
              <a:buSzPts val="1000"/>
              <a:buFont typeface="Symbol" panose="05050102010706020507" pitchFamily="18" charset="2"/>
              <a:buChar char=""/>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t">
              <a:spcBef>
                <a:spcPts val="0"/>
              </a:spcBef>
              <a:spcAft>
                <a:spcPts val="0"/>
              </a:spcAft>
              <a:buSzPts val="1000"/>
              <a:buFont typeface="Symbol" panose="05050102010706020507" pitchFamily="18" charset="2"/>
              <a:buChar char=""/>
              <a:tabLst>
                <a:tab pos="457200" algn="l"/>
              </a:tabLst>
            </a:pP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Work at a location where at least 50 employees are employed by the employer within 75 miles.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5364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74320">
              <a:spcBef>
                <a:spcPts val="0"/>
              </a:spcBef>
            </a:pPr>
            <a:r>
              <a:rPr lang="en-US" sz="2000" b="1" u="sng" spc="-40" dirty="0">
                <a:solidFill>
                  <a:srgbClr val="000000"/>
                </a:solidFill>
                <a:latin typeface="Times New Roman" panose="02020603050405020304" pitchFamily="18" charset="0"/>
                <a:ea typeface="Calibri" panose="020F0502020204030204" pitchFamily="34" charset="0"/>
                <a:cs typeface="+mn-cs"/>
              </a:rPr>
              <a:t>The Emergency FMLA amends the existing FMLA :</a:t>
            </a:r>
            <a:br>
              <a:rPr lang="en-US" sz="1700" dirty="0">
                <a:solidFill>
                  <a:prstClr val="black"/>
                </a:solidFill>
                <a:latin typeface="Calibri" panose="020F0502020204030204" pitchFamily="34" charset="0"/>
                <a:ea typeface="Calibri" panose="020F0502020204030204" pitchFamily="34" charset="0"/>
                <a:cs typeface="+mn-cs"/>
              </a:rPr>
            </a:br>
            <a:endParaRPr lang="en-US" sz="1800" dirty="0"/>
          </a:p>
        </p:txBody>
      </p:sp>
      <p:sp>
        <p:nvSpPr>
          <p:cNvPr id="4" name="Content Placeholder 3">
            <a:extLst>
              <a:ext uri="{FF2B5EF4-FFF2-40B4-BE49-F238E27FC236}">
                <a16:creationId xmlns:a16="http://schemas.microsoft.com/office/drawing/2014/main" id="{CAFFEE22-F58F-4A4E-BF59-B88A823499EF}"/>
              </a:ext>
            </a:extLst>
          </p:cNvPr>
          <p:cNvSpPr>
            <a:spLocks noGrp="1"/>
          </p:cNvSpPr>
          <p:nvPr>
            <p:ph sz="quarter" idx="1"/>
          </p:nvPr>
        </p:nvSpPr>
        <p:spPr/>
        <p:txBody>
          <a:bodyPr>
            <a:normAutofit lnSpcReduction="10000"/>
          </a:bodyPr>
          <a:lstStyle/>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Covered Employers</a:t>
            </a:r>
            <a:r>
              <a:rPr lang="en-US"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Covered Employees.</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Leave Usage.</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Relationship to Paid Leave.</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first 10 days of EFMLA leave will be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unpaid.</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Employees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may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elect, but are not required, to substitute any accrued vacation leave, personal leave, or medical or EPSLA for unpaid leave, including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Emergency Paid Sick Leave</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pursuant to the FFCRA.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058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1800" dirty="0"/>
          </a:p>
        </p:txBody>
      </p:sp>
      <p:sp>
        <p:nvSpPr>
          <p:cNvPr id="3" name="Content Placeholder 2"/>
          <p:cNvSpPr>
            <a:spLocks noGrp="1"/>
          </p:cNvSpPr>
          <p:nvPr>
            <p:ph sz="quarter" idx="1"/>
          </p:nvPr>
        </p:nvSpPr>
        <p:spPr/>
        <p:txBody>
          <a:bodyPr>
            <a:normAutofit/>
          </a:bodyPr>
          <a:lstStyle/>
          <a:p>
            <a:r>
              <a:rPr lang="en-US" b="1" i="1" u="sng" dirty="0">
                <a:latin typeface="Times New Roman" panose="02020603050405020304" pitchFamily="18" charset="0"/>
                <a:cs typeface="Times New Roman" panose="02020603050405020304" pitchFamily="18" charset="0"/>
              </a:rPr>
              <a:t>Paid Leave Amount.</a:t>
            </a:r>
            <a:r>
              <a:rPr lang="en-US" dirty="0">
                <a:latin typeface="Times New Roman" panose="02020603050405020304" pitchFamily="18" charset="0"/>
                <a:cs typeface="Times New Roman" panose="02020603050405020304" pitchFamily="18" charset="0"/>
              </a:rPr>
              <a:t> After the first 10 days of EFMLA leave, eligible employees will be entitled to not less than </a:t>
            </a:r>
            <a:r>
              <a:rPr lang="en-US" b="1" dirty="0">
                <a:latin typeface="Times New Roman" panose="02020603050405020304" pitchFamily="18" charset="0"/>
                <a:cs typeface="Times New Roman" panose="02020603050405020304" pitchFamily="18" charset="0"/>
              </a:rPr>
              <a:t>two-thirds</a:t>
            </a:r>
            <a:r>
              <a:rPr lang="en-US" dirty="0">
                <a:latin typeface="Times New Roman" panose="02020603050405020304" pitchFamily="18" charset="0"/>
                <a:cs typeface="Times New Roman" panose="02020603050405020304" pitchFamily="18" charset="0"/>
              </a:rPr>
              <a:t> of their regular rate of pay for the number of hours that the employee would normally be scheduled to work, capped at $200/day ($10,000 in the aggregate). </a:t>
            </a:r>
          </a:p>
          <a:p>
            <a:r>
              <a:rPr lang="en-US" b="1" i="1" u="sng" dirty="0">
                <a:latin typeface="Times New Roman" panose="02020603050405020304" pitchFamily="18" charset="0"/>
                <a:cs typeface="Times New Roman" panose="02020603050405020304" pitchFamily="18" charset="0"/>
              </a:rPr>
              <a:t>Documentation.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37881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spcBef>
                <a:spcPts val="580"/>
              </a:spcBef>
              <a:buClr>
                <a:srgbClr val="629DD1"/>
              </a:buClr>
              <a:buSzPct val="85000"/>
            </a:pPr>
            <a:r>
              <a:rPr lang="en-US" sz="3600" b="1" dirty="0">
                <a:solidFill>
                  <a:schemeClr val="accent1">
                    <a:lumMod val="50000"/>
                  </a:schemeClr>
                </a:solidFill>
                <a:latin typeface="Times New Roman" panose="02020603050405020304" pitchFamily="18" charset="0"/>
                <a:ea typeface="+mn-ea"/>
                <a:cs typeface="Times New Roman" panose="02020603050405020304" pitchFamily="18" charset="0"/>
              </a:rPr>
              <a:t>Return to Work </a:t>
            </a:r>
            <a:r>
              <a:rPr lang="en-US" sz="3600" dirty="0">
                <a:solidFill>
                  <a:schemeClr val="accent1">
                    <a:lumMod val="50000"/>
                  </a:schemeClr>
                </a:solidFill>
                <a:latin typeface="Times New Roman" panose="02020603050405020304" pitchFamily="18" charset="0"/>
                <a:ea typeface="+mn-ea"/>
                <a:cs typeface="Times New Roman" panose="02020603050405020304" pitchFamily="18" charset="0"/>
              </a:rPr>
              <a:t> </a:t>
            </a:r>
            <a:br>
              <a:rPr lang="en-US" sz="1600" dirty="0">
                <a:solidFill>
                  <a:prstClr val="black"/>
                </a:solidFill>
                <a:latin typeface="Perpetua"/>
                <a:ea typeface="+mn-ea"/>
                <a:cs typeface="+mn-cs"/>
              </a:rPr>
            </a:br>
            <a:br>
              <a:rPr lang="en-US" sz="1800" dirty="0"/>
            </a:br>
            <a:endParaRPr lang="en-US" sz="1800" dirty="0"/>
          </a:p>
        </p:txBody>
      </p:sp>
      <p:sp>
        <p:nvSpPr>
          <p:cNvPr id="3" name="Content Placeholder 2"/>
          <p:cNvSpPr>
            <a:spLocks noGrp="1"/>
          </p:cNvSpPr>
          <p:nvPr>
            <p:ph sz="quarter"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Section 826.130 addresses  an employee’s right to return to work after taking paid leave under the EPSLA or the EFMLA.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new statute does not protect an employee from employment actions, such as layoffs, that would have affected the employee regardless of whether the leave was taken.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employer has the same burden of proof to show that an employee would not otherwise have been employed at the time reinstatement is requested in order to deny restoration to employment. </a:t>
            </a:r>
          </a:p>
          <a:p>
            <a:endParaRPr lang="en-US" dirty="0"/>
          </a:p>
        </p:txBody>
      </p:sp>
    </p:spTree>
    <p:extLst>
      <p:ext uri="{BB962C8B-B14F-4D97-AF65-F5344CB8AC3E}">
        <p14:creationId xmlns:p14="http://schemas.microsoft.com/office/powerpoint/2010/main" val="337251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Small Businesses with Fewer than 25 Employees</a:t>
            </a:r>
          </a:p>
        </p:txBody>
      </p:sp>
      <p:sp>
        <p:nvSpPr>
          <p:cNvPr id="3" name="Content Placeholder 2"/>
          <p:cNvSpPr>
            <a:spLocks noGrp="1"/>
          </p:cNvSpPr>
          <p:nvPr>
            <p:ph sz="quarter" idx="1"/>
          </p:nvPr>
        </p:nvSpPr>
        <p:spPr>
          <a:xfrm>
            <a:off x="914400" y="1417638"/>
            <a:ext cx="7772400" cy="4572000"/>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The EFMLA amendments to the FMLA specify that the FMLA’s restoration provision </a:t>
            </a:r>
            <a:r>
              <a:rPr lang="en-US" b="1" dirty="0">
                <a:latin typeface="Times New Roman" panose="02020603050405020304" pitchFamily="18" charset="0"/>
                <a:cs typeface="Times New Roman" panose="02020603050405020304" pitchFamily="18" charset="0"/>
              </a:rPr>
              <a:t>does not apply to an employer who has fewer than twenty- five employees</a:t>
            </a:r>
            <a:r>
              <a:rPr lang="en-US" dirty="0">
                <a:latin typeface="Times New Roman" panose="02020603050405020304" pitchFamily="18" charset="0"/>
                <a:cs typeface="Times New Roman" panose="02020603050405020304" pitchFamily="18" charset="0"/>
              </a:rPr>
              <a:t> if all four of the following conditions are met: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The employee took leave to care for his or her son or daughter whose school or place of care was closed or whose childcare provider was unavailable;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 The employee’s position no longer exists due to economic or operating conditions that (i) affect employment and (ii) are caused by a public health emergency (i.e., due to COVID–19 related reasons) during the period of the employee’s leave;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 The employer made reasonable efforts to restore the employee to the same or an equivalent position; and</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(d) If the employer’s reasonable efforts to restore the employee fail, the employer makes reasonable efforts for a period of time to contact the employee if an equivalent position becomes available. </a:t>
            </a:r>
          </a:p>
        </p:txBody>
      </p:sp>
    </p:spTree>
    <p:extLst>
      <p:ext uri="{BB962C8B-B14F-4D97-AF65-F5344CB8AC3E}">
        <p14:creationId xmlns:p14="http://schemas.microsoft.com/office/powerpoint/2010/main" val="2269042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spcBef>
                <a:spcPts val="0"/>
              </a:spcBef>
              <a:spcAft>
                <a:spcPts val="0"/>
              </a:spcAft>
            </a:pPr>
            <a:r>
              <a:rPr lang="en-US" sz="2800" b="1" dirty="0">
                <a:solidFill>
                  <a:schemeClr val="accent1">
                    <a:lumMod val="50000"/>
                  </a:schemeClr>
                </a:solidFill>
                <a:latin typeface="Times New Roman" panose="02020603050405020304" pitchFamily="18" charset="0"/>
                <a:ea typeface="Calibri" panose="020F0502020204030204" pitchFamily="34" charset="0"/>
              </a:rPr>
              <a:t>Intermittent Leave Under the EPSLA and EFMLA</a:t>
            </a:r>
            <a:br>
              <a:rPr lang="en-US" sz="1600" dirty="0">
                <a:latin typeface="Calibri" panose="020F0502020204030204" pitchFamily="34" charset="0"/>
                <a:ea typeface="Calibri" panose="020F0502020204030204" pitchFamily="34" charset="0"/>
              </a:rPr>
            </a:br>
            <a:endParaRPr lang="en-US" sz="1800" dirty="0"/>
          </a:p>
        </p:txBody>
      </p:sp>
      <p:sp>
        <p:nvSpPr>
          <p:cNvPr id="3" name="Content Placeholder 2"/>
          <p:cNvSpPr>
            <a:spLocks noGrp="1"/>
          </p:cNvSpPr>
          <p:nvPr>
            <p:ph sz="quarter" idx="1"/>
          </p:nvPr>
        </p:nvSpPr>
        <p:spPr/>
        <p:txBody>
          <a:bodyPr>
            <a:normAutofit/>
          </a:bodyPr>
          <a:lstStyle/>
          <a:p>
            <a:r>
              <a:rPr lang="en-US" dirty="0">
                <a:latin typeface="Times New Roman" panose="02020603050405020304" pitchFamily="18" charset="0"/>
                <a:cs typeface="Times New Roman" panose="02020603050405020304" pitchFamily="18" charset="0"/>
              </a:rPr>
              <a:t>One basic condition applies to all employees who seek to take their paid EPSLA or EFMLA intermittently—the employee and their employer must agree. </a:t>
            </a:r>
          </a:p>
          <a:p>
            <a:r>
              <a:rPr lang="en-US" dirty="0">
                <a:latin typeface="Times New Roman" panose="02020603050405020304" pitchFamily="18" charset="0"/>
                <a:cs typeface="Times New Roman" panose="02020603050405020304" pitchFamily="18" charset="0"/>
              </a:rPr>
              <a:t>Absent agreement, no leave under the FFCRA may be taken intermittently.</a:t>
            </a:r>
          </a:p>
          <a:p>
            <a:r>
              <a:rPr lang="en-US" dirty="0">
                <a:latin typeface="Times New Roman" panose="02020603050405020304" pitchFamily="18" charset="0"/>
                <a:cs typeface="Times New Roman" panose="02020603050405020304" pitchFamily="18" charset="0"/>
              </a:rPr>
              <a:t>When an employer and employee agree that the employee may take paid EPSLA or EFMLA intermittently, they also must agree on the increments of time in which leave may be taken. </a:t>
            </a:r>
          </a:p>
          <a:p>
            <a:endParaRPr lang="en-US" dirty="0"/>
          </a:p>
          <a:p>
            <a:endParaRPr lang="en-US" dirty="0"/>
          </a:p>
        </p:txBody>
      </p:sp>
    </p:spTree>
    <p:extLst>
      <p:ext uri="{BB962C8B-B14F-4D97-AF65-F5344CB8AC3E}">
        <p14:creationId xmlns:p14="http://schemas.microsoft.com/office/powerpoint/2010/main" val="4136999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5" name="Content Placeholder 4">
            <a:extLst>
              <a:ext uri="{FF2B5EF4-FFF2-40B4-BE49-F238E27FC236}">
                <a16:creationId xmlns:a16="http://schemas.microsoft.com/office/drawing/2014/main" id="{24E2C379-0A41-4D0C-A67B-C0B7E868CF19}"/>
              </a:ext>
            </a:extLst>
          </p:cNvPr>
          <p:cNvSpPr>
            <a:spLocks noGrp="1"/>
          </p:cNvSpPr>
          <p:nvPr>
            <p:ph sz="quarter" idx="1"/>
          </p:nvPr>
        </p:nvSpPr>
        <p:spPr/>
        <p:txBody>
          <a:bodyPr>
            <a:normAutofit fontScale="62500" lnSpcReduction="20000"/>
          </a:bodyPr>
          <a:lstStyle/>
          <a:p>
            <a:pPr marL="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HOWEVER,</a:t>
            </a:r>
            <a:r>
              <a:rPr lang="en-US" sz="2800" dirty="0">
                <a:latin typeface="Times New Roman" panose="02020603050405020304" pitchFamily="18" charset="0"/>
                <a:ea typeface="Calibri" panose="020F0502020204030204" pitchFamily="34" charset="0"/>
                <a:cs typeface="Times New Roman" panose="02020603050405020304" pitchFamily="18" charset="0"/>
              </a:rPr>
              <a:t>  employees who report to an employer’s worksite are</a:t>
            </a:r>
            <a:r>
              <a:rPr lang="en-US" sz="2800" b="1" dirty="0">
                <a:latin typeface="Times New Roman" panose="02020603050405020304" pitchFamily="18" charset="0"/>
                <a:ea typeface="Calibri" panose="020F0502020204030204" pitchFamily="34" charset="0"/>
                <a:cs typeface="Times New Roman" panose="02020603050405020304" pitchFamily="18" charset="0"/>
              </a:rPr>
              <a:t> PROHIBITED  </a:t>
            </a:r>
            <a:r>
              <a:rPr lang="en-US" sz="2800" dirty="0">
                <a:latin typeface="Times New Roman" panose="02020603050405020304" pitchFamily="18" charset="0"/>
                <a:ea typeface="Calibri" panose="020F0502020204030204" pitchFamily="34" charset="0"/>
                <a:cs typeface="Times New Roman" panose="02020603050405020304" pitchFamily="18" charset="0"/>
              </a:rPr>
              <a:t>from taking paid EPSLA intermittently,  regardless of any agreement between the employer and employee to the contrary, if the leave is taken because the employee:</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(1) Is subject to a Federal, State, or local quarantine or isolation order related to COVID–19;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(2) Has been advised by a health care provider to self-quarantine due to concerns related to COVID–19;</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(3) Is experiencing symptoms of COVID–19 and is taking leave to obtain a medical diagnosis;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(4) Is caring for an individual who either is subject to a quarantine or isolation order related to COVID–19 or has been advised by a health care provider to self-quarantine due to concerns related to COVID–19; or</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(5) Is experiencing any other substantially similar condition specified by the Secretary of Health and Human Services.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4154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b="1" u="sng" dirty="0">
                <a:latin typeface="Times New Roman" panose="02020603050405020304" pitchFamily="18" charset="0"/>
                <a:cs typeface="Times New Roman" panose="02020603050405020304" pitchFamily="18" charset="0"/>
              </a:rPr>
              <a:t>Interactions Between EPSLA and EFMLA</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lnSpcReduction="10000"/>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Section 826.60 sets forth how the requirements of the EFMLA and the EPSLA interact when an employee qualifies for both types of leave.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Generally, when an employee qualifies for leave under both Acts, an employee may first use the two weeks of paid leave provided by the EPSLA. This use runs concurrent with the first two weeks of unpaid leave under the EFMLA. Any remaining leave taken for this purpose is paid under the EFMLA.</a:t>
            </a:r>
          </a:p>
          <a:p>
            <a:endParaRPr lang="en-US" dirty="0"/>
          </a:p>
        </p:txBody>
      </p:sp>
    </p:spTree>
    <p:extLst>
      <p:ext uri="{BB962C8B-B14F-4D97-AF65-F5344CB8AC3E}">
        <p14:creationId xmlns:p14="http://schemas.microsoft.com/office/powerpoint/2010/main" val="2044787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b="1" dirty="0">
                <a:latin typeface="Times New Roman" panose="02020603050405020304" pitchFamily="18" charset="0"/>
                <a:cs typeface="Times New Roman" panose="02020603050405020304" pitchFamily="18" charset="0"/>
              </a:rPr>
              <a:t>Possible Exemptions for Small Businesses</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The DOL believes it is necessary to set forth objective criteria for when a small business with fewer than 50 employees can deny an employee paid EPSLA or EFMLA to care for the employee’s son or daughter whose school or place of care is closed, or child care provider is unavailable, for COVID–19 related reasons. </a:t>
            </a:r>
          </a:p>
          <a:p>
            <a:r>
              <a:rPr lang="en-US" dirty="0">
                <a:latin typeface="Times New Roman" panose="02020603050405020304" pitchFamily="18" charset="0"/>
                <a:cs typeface="Times New Roman" panose="02020603050405020304" pitchFamily="18" charset="0"/>
              </a:rPr>
              <a:t>Section 826.40(b)(1) explains that a small employer is exempt from the requirement to provide such leave under EPSLA or EFMLA when: </a:t>
            </a:r>
          </a:p>
          <a:p>
            <a:endParaRPr lang="en-US" dirty="0">
              <a:latin typeface="Times New Roman" panose="02020603050405020304" pitchFamily="18" charset="0"/>
              <a:cs typeface="Times New Roman" panose="02020603050405020304" pitchFamily="18" charset="0"/>
            </a:endParaRPr>
          </a:p>
          <a:p>
            <a:pPr marL="320040" lvl="1" indent="0">
              <a:buNone/>
            </a:pPr>
            <a:r>
              <a:rPr lang="en-US" dirty="0">
                <a:latin typeface="Times New Roman" panose="02020603050405020304" pitchFamily="18" charset="0"/>
                <a:cs typeface="Times New Roman" panose="02020603050405020304" pitchFamily="18" charset="0"/>
              </a:rPr>
              <a:t>	(1) Such leave would cause the small employer’s expenses and financial obligations to exceed available business revenue and cause the small employer to cease operating at a minimal capacity;</a:t>
            </a:r>
          </a:p>
          <a:p>
            <a:pPr marL="320040" lvl="1"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(2) The absence of the employee or employees requesting such leave would pose a substantial risk to the financial health or operational capacity of the small employer because of their specialized skills, knowledge of the business, or responsibilities; or </a:t>
            </a:r>
          </a:p>
          <a:p>
            <a:pPr marL="0" indent="0">
              <a:buNone/>
            </a:pPr>
            <a:endParaRPr lang="en-US" dirty="0">
              <a:latin typeface="Times New Roman" panose="02020603050405020304" pitchFamily="18" charset="0"/>
              <a:cs typeface="Times New Roman" panose="02020603050405020304" pitchFamily="18" charset="0"/>
            </a:endParaRPr>
          </a:p>
          <a:p>
            <a:pPr marL="320040" lvl="1" indent="0">
              <a:buNone/>
            </a:pPr>
            <a:r>
              <a:rPr lang="en-US" dirty="0">
                <a:latin typeface="Times New Roman" panose="02020603050405020304" pitchFamily="18" charset="0"/>
                <a:cs typeface="Times New Roman" panose="02020603050405020304" pitchFamily="18" charset="0"/>
              </a:rPr>
              <a:t>	(3) The small employer cannot find enough other workers who are able, willing, and qualified, and who will be available at the time and place needed, to perform the labor or services the employee or employees requesting leave provide, and these labor or services are needed for the small employer to operate at a minimal capacity.</a:t>
            </a:r>
          </a:p>
          <a:p>
            <a:endParaRPr lang="en-US" dirty="0"/>
          </a:p>
        </p:txBody>
      </p:sp>
    </p:spTree>
    <p:extLst>
      <p:ext uri="{BB962C8B-B14F-4D97-AF65-F5344CB8AC3E}">
        <p14:creationId xmlns:p14="http://schemas.microsoft.com/office/powerpoint/2010/main" val="1508110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8DCEF-6FA8-49FF-8F6C-C74EB4B03442}"/>
              </a:ext>
            </a:extLst>
          </p:cNvPr>
          <p:cNvSpPr>
            <a:spLocks noGrp="1"/>
          </p:cNvSpPr>
          <p:nvPr>
            <p:ph type="title"/>
          </p:nvPr>
        </p:nvSpPr>
        <p:spPr/>
        <p:txBody>
          <a:bodyPr>
            <a:normAutofit fontScale="90000"/>
          </a:bodyPr>
          <a:lstStyle/>
          <a:p>
            <a:pPr lvl="0" indent="-274320" algn="ctr">
              <a:spcBef>
                <a:spcPts val="0"/>
              </a:spcBef>
            </a:pPr>
            <a:r>
              <a:rPr lang="en-US" sz="2800" b="1" dirty="0">
                <a:solidFill>
                  <a:schemeClr val="accent1">
                    <a:lumMod val="50000"/>
                  </a:schemeClr>
                </a:solidFill>
                <a:latin typeface="Times New Roman" panose="02020603050405020304" pitchFamily="18" charset="0"/>
                <a:ea typeface="Calibri" panose="020F0502020204030204" pitchFamily="34" charset="0"/>
                <a:cs typeface="+mn-cs"/>
              </a:rPr>
              <a:t>Effective Dates</a:t>
            </a:r>
            <a:br>
              <a:rPr lang="en-US" sz="2400" dirty="0">
                <a:solidFill>
                  <a:prstClr val="black"/>
                </a:solidFill>
                <a:latin typeface="Calibri" panose="020F0502020204030204" pitchFamily="34" charset="0"/>
                <a:ea typeface="Calibri" panose="020F0502020204030204" pitchFamily="34" charset="0"/>
                <a:cs typeface="+mn-cs"/>
              </a:rPr>
            </a:br>
            <a:endParaRPr lang="en-US" dirty="0"/>
          </a:p>
        </p:txBody>
      </p:sp>
      <p:sp>
        <p:nvSpPr>
          <p:cNvPr id="3" name="Content Placeholder 2">
            <a:extLst>
              <a:ext uri="{FF2B5EF4-FFF2-40B4-BE49-F238E27FC236}">
                <a16:creationId xmlns:a16="http://schemas.microsoft.com/office/drawing/2014/main" id="{17B46152-A3D9-4DBA-9153-D8F1E44E0170}"/>
              </a:ext>
            </a:extLst>
          </p:cNvPr>
          <p:cNvSpPr>
            <a:spLocks noGrp="1"/>
          </p:cNvSpPr>
          <p:nvPr>
            <p:ph sz="quarter" idx="1"/>
          </p:nvPr>
        </p:nvSpPr>
        <p:spPr/>
        <p:txBody>
          <a:bodyPr/>
          <a:lstStyle/>
          <a:p>
            <a:pPr marL="0" marR="0" indent="0">
              <a:spcBef>
                <a:spcPts val="0"/>
              </a:spcBef>
              <a:spcAft>
                <a:spcPts val="0"/>
              </a:spcAft>
              <a:buNone/>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Both the EPSLA and EFMLA take effect on April 2, 2020 and sunset on December 31, 2020.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359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spc="-50" dirty="0">
                <a:solidFill>
                  <a:schemeClr val="accent1">
                    <a:lumMod val="50000"/>
                  </a:schemeClr>
                </a:solidFill>
                <a:latin typeface="Bookman Old Style" panose="020F0302020204030204"/>
              </a:rPr>
              <a:t>The President signed into law the Families First Coronavirus Response Act, H.R. 6201 (FFCRA or Act) on Wednesday evening March 18, 2020</a:t>
            </a:r>
            <a:endParaRPr lang="en-US" dirty="0">
              <a:solidFill>
                <a:schemeClr val="accent1">
                  <a:lumMod val="50000"/>
                </a:schemeClr>
              </a:solidFill>
            </a:endParaRPr>
          </a:p>
        </p:txBody>
      </p:sp>
      <p:sp>
        <p:nvSpPr>
          <p:cNvPr id="3" name="Content Placeholder 2"/>
          <p:cNvSpPr>
            <a:spLocks noGrp="1"/>
          </p:cNvSpPr>
          <p:nvPr>
            <p:ph sz="quarter" idx="1"/>
          </p:nvPr>
        </p:nvSpPr>
        <p:spPr/>
        <p:txBody>
          <a:bodyPr>
            <a:normAutofit lnSpcReduction="10000"/>
          </a:bodyPr>
          <a:lstStyle/>
          <a:p>
            <a:endParaRPr lang="en-US" sz="1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This new Act provides for the paid Emergency Paid Sick Leave Act (“EPSLA”) and paid Emergency Family and Medical Leave Act (“EFMLA”) to employees working for private-sector employers with </a:t>
            </a:r>
            <a:r>
              <a:rPr lang="en-US" sz="1600" b="1" dirty="0">
                <a:latin typeface="Times New Roman" panose="02020603050405020304" pitchFamily="18" charset="0"/>
                <a:cs typeface="Times New Roman" panose="02020603050405020304" pitchFamily="18" charset="0"/>
              </a:rPr>
              <a:t>fewer than</a:t>
            </a:r>
            <a:r>
              <a:rPr lang="en-US" sz="1600" dirty="0">
                <a:latin typeface="Times New Roman" panose="02020603050405020304" pitchFamily="18" charset="0"/>
                <a:cs typeface="Times New Roman" panose="02020603050405020304" pitchFamily="18" charset="0"/>
              </a:rPr>
              <a:t> 500 employees or covered public agencies regardless of size. </a:t>
            </a:r>
          </a:p>
          <a:p>
            <a:r>
              <a:rPr lang="en-US" sz="1600" dirty="0">
                <a:latin typeface="Times New Roman" panose="02020603050405020304" pitchFamily="18" charset="0"/>
                <a:cs typeface="Times New Roman" panose="02020603050405020304" pitchFamily="18" charset="0"/>
              </a:rPr>
              <a:t>The Act will take effect </a:t>
            </a:r>
            <a:r>
              <a:rPr lang="en-US" sz="1600" b="1" dirty="0">
                <a:latin typeface="Times New Roman" panose="02020603050405020304" pitchFamily="18" charset="0"/>
                <a:cs typeface="Times New Roman" panose="02020603050405020304" pitchFamily="18" charset="0"/>
              </a:rPr>
              <a:t>April 2, 2020</a:t>
            </a:r>
          </a:p>
          <a:p>
            <a:r>
              <a:rPr lang="en-US" sz="1600" dirty="0">
                <a:latin typeface="Times New Roman" panose="02020603050405020304" pitchFamily="18" charset="0"/>
                <a:cs typeface="Times New Roman" panose="02020603050405020304" pitchFamily="18" charset="0"/>
              </a:rPr>
              <a:t>Section 826 addresses the FFCRA requirement that employers post and keep posted a notice of the law’s requirements.</a:t>
            </a:r>
          </a:p>
          <a:p>
            <a:r>
              <a:rPr lang="en-US" sz="1600" dirty="0">
                <a:latin typeface="Times New Roman" panose="02020603050405020304" pitchFamily="18" charset="0"/>
                <a:cs typeface="Times New Roman" panose="02020603050405020304" pitchFamily="18" charset="0"/>
              </a:rPr>
              <a:t>The Department of Labor has created employment posters addressing FFCRA:</a:t>
            </a:r>
          </a:p>
          <a:p>
            <a:r>
              <a:rPr lang="en-US" sz="1600" u="sng" dirty="0">
                <a:latin typeface="Times New Roman" panose="02020603050405020304" pitchFamily="18" charset="0"/>
                <a:cs typeface="Times New Roman" panose="02020603050405020304" pitchFamily="18" charset="0"/>
                <a:hlinkClick r:id="rId2"/>
              </a:rPr>
              <a:t>https://www.dol.gov/sites/dolgov/files/WHD/posters/FFCRA_Poster_WH1422_Non-Federal.pdf</a:t>
            </a:r>
            <a:endParaRPr lang="en-US" sz="1600" dirty="0">
              <a:latin typeface="Times New Roman" panose="02020603050405020304" pitchFamily="18" charset="0"/>
              <a:cs typeface="Times New Roman" panose="02020603050405020304" pitchFamily="18" charset="0"/>
            </a:endParaRPr>
          </a:p>
          <a:p>
            <a:r>
              <a:rPr lang="en-US" sz="1600" u="sng" dirty="0">
                <a:latin typeface="Times New Roman" panose="02020603050405020304" pitchFamily="18" charset="0"/>
                <a:cs typeface="Times New Roman" panose="02020603050405020304" pitchFamily="18" charset="0"/>
                <a:hlinkClick r:id="rId3"/>
              </a:rPr>
              <a:t>https://www.dol.gov/sites/dolgov/files/WHD/posters/FFCRA_Poster_WH1422_Federal.pdf</a:t>
            </a:r>
            <a:endParaRPr lang="en-US" sz="1600" dirty="0">
              <a:latin typeface="Times New Roman" panose="02020603050405020304" pitchFamily="18" charset="0"/>
              <a:cs typeface="Times New Roman" panose="02020603050405020304" pitchFamily="18" charset="0"/>
            </a:endParaRPr>
          </a:p>
          <a:p>
            <a:r>
              <a:rPr lang="en-US" sz="1600" u="sng" dirty="0">
                <a:latin typeface="Times New Roman" panose="02020603050405020304" pitchFamily="18" charset="0"/>
                <a:cs typeface="Times New Roman" panose="02020603050405020304" pitchFamily="18" charset="0"/>
                <a:hlinkClick r:id="rId4"/>
              </a:rPr>
              <a:t>https://www.dol.gov/agencies/whd/pandemic/ffcra-poster-questions</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Department of Labor’s Wage and Hour Division will administer and enforce the new Act’s paid leave requirements. </a:t>
            </a:r>
          </a:p>
          <a:p>
            <a:r>
              <a:rPr lang="en-US" sz="1600" u="sng" dirty="0">
                <a:latin typeface="Times New Roman" panose="02020603050405020304" pitchFamily="18" charset="0"/>
                <a:cs typeface="Times New Roman" panose="02020603050405020304" pitchFamily="18" charset="0"/>
                <a:hlinkClick r:id="rId5"/>
              </a:rPr>
              <a:t>https://www.dol.gov/agencies/whd/pandemic/ffcra-employer-paid-leave</a:t>
            </a:r>
            <a:endParaRPr lang="en-US" sz="1600" dirty="0">
              <a:latin typeface="Times New Roman" panose="02020603050405020304" pitchFamily="18" charset="0"/>
              <a:cs typeface="Times New Roman" panose="02020603050405020304" pitchFamily="18" charset="0"/>
            </a:endParaRPr>
          </a:p>
          <a:p>
            <a:endParaRPr lang="en-US" sz="1400" dirty="0"/>
          </a:p>
          <a:p>
            <a:endParaRPr lang="en-US" sz="1400" dirty="0"/>
          </a:p>
        </p:txBody>
      </p:sp>
    </p:spTree>
    <p:extLst>
      <p:ext uri="{BB962C8B-B14F-4D97-AF65-F5344CB8AC3E}">
        <p14:creationId xmlns:p14="http://schemas.microsoft.com/office/powerpoint/2010/main" val="2019594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332AB-5BEE-4493-ACDC-0218BB0A05B5}"/>
              </a:ext>
            </a:extLst>
          </p:cNvPr>
          <p:cNvSpPr>
            <a:spLocks noGrp="1"/>
          </p:cNvSpPr>
          <p:nvPr>
            <p:ph type="title"/>
          </p:nvPr>
        </p:nvSpPr>
        <p:spPr/>
        <p:txBody>
          <a:bodyPr/>
          <a:lstStyle/>
          <a:p>
            <a:pPr lvl="0" indent="-274320" algn="ctr">
              <a:lnSpc>
                <a:spcPts val="1560"/>
              </a:lnSpc>
              <a:spcBef>
                <a:spcPts val="0"/>
              </a:spcBef>
              <a:spcAft>
                <a:spcPts val="750"/>
              </a:spcAft>
            </a:pPr>
            <a:r>
              <a:rPr lang="en-US" sz="2800" b="1" dirty="0">
                <a:solidFill>
                  <a:schemeClr val="accent1">
                    <a:lumMod val="50000"/>
                  </a:schemeClr>
                </a:solidFill>
                <a:latin typeface="Times New Roman" panose="02020603050405020304" pitchFamily="18" charset="0"/>
                <a:ea typeface="Times New Roman" panose="02020603050405020304" pitchFamily="18" charset="0"/>
                <a:cs typeface="+mn-cs"/>
              </a:rPr>
              <a:t>Enforcement</a:t>
            </a:r>
            <a:br>
              <a:rPr lang="en-US" sz="1500" b="1" dirty="0">
                <a:solidFill>
                  <a:prstClr val="black"/>
                </a:solidFill>
                <a:latin typeface="Times New Roman" panose="02020603050405020304" pitchFamily="18" charset="0"/>
                <a:ea typeface="Times New Roman" panose="02020603050405020304" pitchFamily="18" charset="0"/>
                <a:cs typeface="+mn-cs"/>
              </a:rPr>
            </a:br>
            <a:endParaRPr lang="en-US" dirty="0"/>
          </a:p>
        </p:txBody>
      </p:sp>
      <p:sp>
        <p:nvSpPr>
          <p:cNvPr id="3" name="Content Placeholder 2">
            <a:extLst>
              <a:ext uri="{FF2B5EF4-FFF2-40B4-BE49-F238E27FC236}">
                <a16:creationId xmlns:a16="http://schemas.microsoft.com/office/drawing/2014/main" id="{DB55584D-6EB8-4758-BAFA-FF22CD26BA82}"/>
              </a:ext>
            </a:extLst>
          </p:cNvPr>
          <p:cNvSpPr>
            <a:spLocks noGrp="1"/>
          </p:cNvSpPr>
          <p:nvPr>
            <p:ph sz="quarter" idx="1"/>
          </p:nvPr>
        </p:nvSpPr>
        <p:spPr/>
        <p:txBody>
          <a:bodyPr>
            <a:normAutofit fontScale="62500" lnSpcReduction="20000"/>
          </a:bodyPr>
          <a:lstStyle/>
          <a:p>
            <a:pPr marL="0" marR="0">
              <a:spcBef>
                <a:spcPts val="0"/>
              </a:spcBef>
              <a:spcAft>
                <a:spcPts val="1500"/>
              </a:spcAft>
            </a:pP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The DOL will not bring enforcement actions against any public or private employer for violations of the Act occurring within 30 days or until April 17, 2020, provided that the employer has made reasonable, good faith efforts to comply with the Act.</a:t>
            </a:r>
          </a:p>
          <a:p>
            <a:pPr marL="0" marR="0">
              <a:spcBef>
                <a:spcPts val="0"/>
              </a:spcBef>
              <a:spcAft>
                <a:spcPts val="1500"/>
              </a:spcAft>
            </a:pPr>
            <a:r>
              <a:rPr lang="en-US" sz="28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  For purposes of this non-enforcement position, an employer may be found to act “reasonably” and “in good faith” when all of the following facts are present: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300"/>
              </a:spcAft>
              <a:tabLst>
                <a:tab pos="457200" algn="l"/>
              </a:tabLst>
            </a:pPr>
            <a:r>
              <a:rPr lang="en-US" sz="28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 employer remedies any violations, including by making all affected employees whole as soon as practicable.  </a:t>
            </a:r>
          </a:p>
          <a:p>
            <a:pPr marL="342900" marR="0" lvl="0" indent="-342900">
              <a:spcBef>
                <a:spcPts val="0"/>
              </a:spcBef>
              <a:spcAft>
                <a:spcPts val="300"/>
              </a:spcAft>
              <a:tabLst>
                <a:tab pos="457200" algn="l"/>
              </a:tabLst>
            </a:pPr>
            <a:r>
              <a:rPr lang="en-US" sz="28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 violations of the Act were not “willful” based on the criteria set forth in </a:t>
            </a:r>
            <a:r>
              <a:rPr lang="en-US" sz="2800" i="1"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McLaughlin v. Richland Shoe</a:t>
            </a:r>
            <a:r>
              <a:rPr lang="en-US" sz="28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486 U.S. 128, 133 (1988) (the employer “either knew or showed reckless disregard for the matter of whether its conduct was prohibited…”).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tabLst>
                <a:tab pos="457200" algn="l"/>
              </a:tabLst>
            </a:pPr>
            <a:r>
              <a:rPr lang="en-US" sz="28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 DOL receives a written commitment from the employer to comply with the Act in the future.</a:t>
            </a:r>
          </a:p>
          <a:p>
            <a:pPr marL="342900" marR="0" lvl="0" indent="-342900">
              <a:spcBef>
                <a:spcPts val="0"/>
              </a:spcBef>
              <a:spcAft>
                <a:spcPts val="0"/>
              </a:spcAft>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1500"/>
              </a:spcAft>
            </a:pPr>
            <a:r>
              <a:rPr lang="en-US" sz="2800" dirty="0">
                <a:hlinkClick r:id="rId2"/>
              </a:rPr>
              <a:t>https://www.dol.gov/agencies/whd/field-assistance-bulletins/2020-1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57032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26CF-EB5F-4230-8720-D599A325D93A}"/>
              </a:ext>
            </a:extLst>
          </p:cNvPr>
          <p:cNvSpPr>
            <a:spLocks noGrp="1"/>
          </p:cNvSpPr>
          <p:nvPr>
            <p:ph type="title"/>
          </p:nvPr>
        </p:nvSpPr>
        <p:spPr/>
        <p:txBody>
          <a:bodyPr>
            <a:normAutofit fontScale="90000"/>
          </a:bodyPr>
          <a:lstStyle/>
          <a:p>
            <a:pPr marL="0" marR="0" algn="ctr">
              <a:spcBef>
                <a:spcPts val="0"/>
              </a:spcBef>
              <a:spcAft>
                <a:spcPts val="0"/>
              </a:spcAft>
            </a:pPr>
            <a:r>
              <a:rPr lang="en-US" b="1" dirty="0">
                <a:solidFill>
                  <a:schemeClr val="accent1">
                    <a:lumMod val="50000"/>
                  </a:schemeClr>
                </a:solidFill>
                <a:latin typeface="Times New Roman" panose="02020603050405020304" pitchFamily="18" charset="0"/>
                <a:ea typeface="Calibri" panose="020F0502020204030204" pitchFamily="34" charset="0"/>
              </a:rPr>
              <a:t>Unemployment Insurance Benefits</a:t>
            </a:r>
            <a:br>
              <a:rPr lang="en-US" sz="3600" dirty="0">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5780AAB-6902-4253-9DBF-C3F3F8C3E9A9}"/>
              </a:ext>
            </a:extLst>
          </p:cNvPr>
          <p:cNvSpPr>
            <a:spLocks noGrp="1"/>
          </p:cNvSpPr>
          <p:nvPr>
            <p:ph sz="quarter" idx="1"/>
          </p:nvPr>
        </p:nvSpPr>
        <p:spPr/>
        <p:txBody>
          <a:bodyPr>
            <a:normAutofit fontScale="62500" lnSpcReduction="20000"/>
          </a:bodyPr>
          <a:lstStyle/>
          <a:p>
            <a:pPr marL="0" marR="0" fontAlgn="base"/>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CARES Act includes:</a:t>
            </a:r>
          </a:p>
          <a:p>
            <a:pPr marL="0" marR="0" fontAlgn="base"/>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spcBef>
                <a:spcPts val="0"/>
              </a:spcBef>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Expanded Unemployment Insurance (UI) for workers, including a $600 per week increase in benefits for up to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four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months. </a:t>
            </a:r>
          </a:p>
          <a:p>
            <a:pPr marL="342900" lvl="0" indent="-342900" fontAlgn="base">
              <a:spcBef>
                <a:spcPts val="0"/>
              </a:spcBef>
              <a:buSzPts val="1000"/>
              <a:buFont typeface="Symbol" panose="05050102010706020507" pitchFamily="18" charset="2"/>
              <a:buChar char=""/>
              <a:tabLst>
                <a:tab pos="457200" algn="l"/>
              </a:tabLs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fontAlgn="base">
              <a:spcBef>
                <a:spcPts val="0"/>
              </a:spcBef>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Federal funding of UI benefits provided to those not usually eligible for UI, such as the self-employed, independent contractors, and those with limited work history. </a:t>
            </a:r>
          </a:p>
          <a:p>
            <a:pPr marL="342900" lvl="0" indent="-342900" fontAlgn="base">
              <a:spcBef>
                <a:spcPts val="0"/>
              </a:spcBef>
              <a:buSzPts val="1000"/>
              <a:buFont typeface="Symbol" panose="05050102010706020507" pitchFamily="18" charset="2"/>
              <a:buChar char=""/>
              <a:tabLst>
                <a:tab pos="457200" algn="l"/>
              </a:tabLs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fontAlgn="base">
              <a:spcBef>
                <a:spcPts val="0"/>
              </a:spcBef>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Federal government is incentivizing states to repeal any “waiting week” provisions that prevent unemployed workers from getting benefits as soon as they are laid off by fully funding the first week of UI for states that suspend such waiting periods.</a:t>
            </a:r>
          </a:p>
          <a:p>
            <a:pPr marL="342900" lvl="0" indent="-342900" fontAlgn="base">
              <a:spcBef>
                <a:spcPts val="0"/>
              </a:spcBef>
              <a:buSzPts val="1000"/>
              <a:buFont typeface="Symbol" panose="05050102010706020507" pitchFamily="18" charset="2"/>
              <a:buChar char=""/>
              <a:tabLst>
                <a:tab pos="457200" algn="l"/>
              </a:tabLs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fontAlgn="base">
              <a:spcBef>
                <a:spcPts val="0"/>
              </a:spcBef>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Federal government will fund an additional 13 weeks of unemployment benefits through December 31, 2020 after workers have run out of state unemployment benefits.</a:t>
            </a:r>
          </a:p>
          <a:p>
            <a:pPr marL="0" indent="0">
              <a:buNone/>
            </a:pPr>
            <a:endParaRPr lang="en-US" dirty="0">
              <a:hlinkClick r:id="rId2"/>
            </a:endParaRPr>
          </a:p>
          <a:p>
            <a:pPr marL="0" indent="0">
              <a:buNone/>
            </a:pPr>
            <a:r>
              <a:rPr lang="en-US" dirty="0">
                <a:hlinkClick r:id="rId2"/>
              </a:rPr>
              <a:t>https://taxfoundation.org/cares-act-senate-coronavirus-bill-economic-relief-plan/</a:t>
            </a:r>
            <a:endParaRPr lang="en-US" dirty="0"/>
          </a:p>
        </p:txBody>
      </p:sp>
    </p:spTree>
    <p:extLst>
      <p:ext uri="{BB962C8B-B14F-4D97-AF65-F5344CB8AC3E}">
        <p14:creationId xmlns:p14="http://schemas.microsoft.com/office/powerpoint/2010/main" val="1897327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6E489-D6BF-454B-8753-4BCA261C107D}"/>
              </a:ext>
            </a:extLst>
          </p:cNvPr>
          <p:cNvSpPr>
            <a:spLocks noGrp="1"/>
          </p:cNvSpPr>
          <p:nvPr>
            <p:ph type="title"/>
          </p:nvPr>
        </p:nvSpPr>
        <p:spPr/>
        <p:txBody>
          <a:bodyPr>
            <a:normAutofit/>
          </a:bodyPr>
          <a:lstStyle/>
          <a:p>
            <a:pPr marL="0" marR="0" algn="ctr">
              <a:spcBef>
                <a:spcPts val="0"/>
              </a:spcBef>
              <a:spcAft>
                <a:spcPts val="0"/>
              </a:spcAft>
            </a:pPr>
            <a:r>
              <a:rPr lang="en-US" sz="2000" b="1" dirty="0">
                <a:solidFill>
                  <a:schemeClr val="accent1">
                    <a:lumMod val="50000"/>
                  </a:schemeClr>
                </a:solidFill>
                <a:latin typeface="Times New Roman" panose="02020603050405020304" pitchFamily="18" charset="0"/>
                <a:ea typeface="Calibri" panose="020F0502020204030204" pitchFamily="34" charset="0"/>
              </a:rPr>
              <a:t>Colorado Executive Order Expediting Unemployment Benefits</a:t>
            </a:r>
            <a:br>
              <a:rPr lang="en-US" sz="3600" dirty="0">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681B5103-6423-40E4-9D6B-66934C335CA4}"/>
              </a:ext>
            </a:extLst>
          </p:cNvPr>
          <p:cNvSpPr>
            <a:spLocks noGrp="1"/>
          </p:cNvSpPr>
          <p:nvPr>
            <p:ph sz="quarter" idx="1"/>
          </p:nvPr>
        </p:nvSpPr>
        <p:spPr>
          <a:xfrm>
            <a:off x="914400" y="1417638"/>
            <a:ext cx="7772400" cy="4572000"/>
          </a:xfrm>
        </p:spPr>
        <p:txBody>
          <a:bodyPr>
            <a:normAutofit fontScale="55000" lnSpcReduction="20000"/>
          </a:bodyPr>
          <a:lstStyle/>
          <a:p>
            <a:r>
              <a:rPr lang="en-US" sz="2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Extend the maximum duration of unemployment benefits from 26 weeks to 39 weeks for each person. </a:t>
            </a:r>
            <a:endParaRPr lang="en-US" sz="2900" dirty="0">
              <a:latin typeface="Times New Roman" panose="02020603050405020304" pitchFamily="18" charset="0"/>
              <a:cs typeface="Times New Roman" panose="02020603050405020304" pitchFamily="18" charset="0"/>
            </a:endParaRPr>
          </a:p>
          <a:p>
            <a:pPr lvl="0" fontAlgn="base"/>
            <a:r>
              <a:rPr lang="en-US" sz="2900" dirty="0">
                <a:latin typeface="Times New Roman" panose="02020603050405020304" pitchFamily="18" charset="0"/>
                <a:cs typeface="Times New Roman" panose="02020603050405020304" pitchFamily="18" charset="0"/>
              </a:rPr>
              <a:t>Waive the requirement that people continue searching for work while collecting benefits and waive C.R.S. § 8-73-107(1)(g)(I).</a:t>
            </a:r>
          </a:p>
          <a:p>
            <a:pPr lvl="0" fontAlgn="base"/>
            <a:r>
              <a:rPr lang="en-US" sz="2900" dirty="0">
                <a:latin typeface="Times New Roman" panose="02020603050405020304" pitchFamily="18" charset="0"/>
                <a:cs typeface="Times New Roman" panose="02020603050405020304" pitchFamily="18" charset="0"/>
              </a:rPr>
              <a:t>Eliminate the one-week “waiting period” for people to start accruing benefits, C.R.S. § 8-73-107(1)(d).</a:t>
            </a:r>
          </a:p>
          <a:p>
            <a:pPr lvl="0" fontAlgn="base"/>
            <a:r>
              <a:rPr lang="en-US" sz="2900" dirty="0">
                <a:latin typeface="Times New Roman" panose="02020603050405020304" pitchFamily="18" charset="0"/>
                <a:cs typeface="Times New Roman" panose="02020603050405020304" pitchFamily="18" charset="0"/>
              </a:rPr>
              <a:t>Waive C.R.S. § 8-73-108(e) requirement that UI benefits are charged to employer experience rating accounts, and charge benefits for claims resulting from the impact of COVID-19 to the fund rather than to employer experience rating accounts.</a:t>
            </a:r>
          </a:p>
          <a:p>
            <a:pPr lvl="0" fontAlgn="base"/>
            <a:r>
              <a:rPr lang="en-US" sz="2900" dirty="0">
                <a:latin typeface="Times New Roman" panose="02020603050405020304" pitchFamily="18" charset="0"/>
                <a:cs typeface="Times New Roman" panose="02020603050405020304" pitchFamily="18" charset="0"/>
              </a:rPr>
              <a:t> Waive  C.R.S. § 8-74-102(1) requirement that CDOL staff notify other interested parties upon receipt of a UI benefit claim and that such parties be afforded twelve (12) calendar days to respond to said claim before CDOL issues a decision to award benefits, and to prioritize the UI benefit payments resulting from the impacts of COVID-19 before providing notification of interested parties and additional fact finding as necessary to ensure prompt payment of benefits. </a:t>
            </a:r>
          </a:p>
          <a:p>
            <a:pPr lvl="0" fontAlgn="base"/>
            <a:r>
              <a:rPr lang="en-US" sz="2900" dirty="0">
                <a:latin typeface="Times New Roman" panose="02020603050405020304" pitchFamily="18" charset="0"/>
                <a:cs typeface="Times New Roman" panose="02020603050405020304" pitchFamily="18" charset="0"/>
              </a:rPr>
              <a:t>Expedite UI benefits claim processing and distribution of payments to ensure displaced workers as a result of the impacts of COVID-19 will begin receiving such payments within ten (10) days of the receipt of filing their completed applications to the extent practicable.</a:t>
            </a:r>
          </a:p>
          <a:p>
            <a:pPr lvl="0" fontAlgn="base"/>
            <a:r>
              <a:rPr lang="en-US" sz="3200" dirty="0">
                <a:hlinkClick r:id="rId2"/>
              </a:rPr>
              <a:t>https://drive.google.com/file/d/1mMCRLb6PxMPI680_THFn4nqLGAty1jq9/view</a:t>
            </a:r>
            <a:endParaRPr lang="en-US" sz="2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913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466C-E84A-4799-868A-399FB54E9930}"/>
              </a:ext>
            </a:extLst>
          </p:cNvPr>
          <p:cNvSpPr>
            <a:spLocks noGrp="1"/>
          </p:cNvSpPr>
          <p:nvPr>
            <p:ph type="title"/>
          </p:nvPr>
        </p:nvSpPr>
        <p:spPr/>
        <p:txBody>
          <a:bodyPr>
            <a:normAutofit fontScale="90000"/>
          </a:bodyPr>
          <a:lstStyle/>
          <a:p>
            <a:pPr lvl="0" indent="-274320" algn="ctr">
              <a:spcBef>
                <a:spcPts val="0"/>
              </a:spcBef>
            </a:pPr>
            <a:r>
              <a:rPr lang="en-US" sz="2800" dirty="0">
                <a:solidFill>
                  <a:schemeClr val="accent1">
                    <a:lumMod val="50000"/>
                  </a:schemeClr>
                </a:solidFill>
                <a:latin typeface="Times New Roman" panose="02020603050405020304" pitchFamily="18" charset="0"/>
                <a:ea typeface="Calibri" panose="020F0502020204030204" pitchFamily="34" charset="0"/>
                <a:cs typeface="+mn-cs"/>
              </a:rPr>
              <a:t> </a:t>
            </a:r>
            <a:r>
              <a:rPr lang="en-US" sz="2800" b="1" dirty="0">
                <a:solidFill>
                  <a:schemeClr val="accent1">
                    <a:lumMod val="50000"/>
                  </a:schemeClr>
                </a:solidFill>
                <a:latin typeface="Times New Roman" panose="02020603050405020304" pitchFamily="18" charset="0"/>
                <a:ea typeface="Calibri" panose="020F0502020204030204" pitchFamily="34" charset="0"/>
                <a:cs typeface="+mn-cs"/>
              </a:rPr>
              <a:t>Working While Collecting Unemployment</a:t>
            </a:r>
            <a:br>
              <a:rPr lang="en-US" sz="2400" dirty="0">
                <a:solidFill>
                  <a:prstClr val="black"/>
                </a:solidFill>
                <a:latin typeface="Calibri" panose="020F0502020204030204" pitchFamily="34" charset="0"/>
                <a:ea typeface="Calibri" panose="020F0502020204030204" pitchFamily="34" charset="0"/>
                <a:cs typeface="+mn-cs"/>
              </a:rPr>
            </a:br>
            <a:endParaRPr lang="en-US" dirty="0"/>
          </a:p>
        </p:txBody>
      </p:sp>
      <p:sp>
        <p:nvSpPr>
          <p:cNvPr id="3" name="Content Placeholder 2">
            <a:extLst>
              <a:ext uri="{FF2B5EF4-FFF2-40B4-BE49-F238E27FC236}">
                <a16:creationId xmlns:a16="http://schemas.microsoft.com/office/drawing/2014/main" id="{2F7AEB37-5DB8-47DB-8CF2-7CB5C01889FB}"/>
              </a:ext>
            </a:extLst>
          </p:cNvPr>
          <p:cNvSpPr>
            <a:spLocks noGrp="1"/>
          </p:cNvSpPr>
          <p:nvPr>
            <p:ph sz="quarter" idx="1"/>
          </p:nvPr>
        </p:nvSpPr>
        <p:spPr/>
        <p:txBody>
          <a:bodyPr/>
          <a:lstStyle/>
          <a:p>
            <a:pPr marL="0" marR="0" indent="0">
              <a:spcBef>
                <a:spcPts val="0"/>
              </a:spcBef>
              <a:spcAft>
                <a:spcPts val="0"/>
              </a:spcAft>
              <a:buNone/>
            </a:pPr>
            <a:r>
              <a:rPr lang="en-US" sz="2800" b="1" i="1" dirty="0">
                <a:solidFill>
                  <a:srgbClr val="000000"/>
                </a:solidFill>
                <a:latin typeface="Times New Roman" panose="02020603050405020304" pitchFamily="18" charset="0"/>
                <a:ea typeface="Calibri" panose="020F0502020204030204" pitchFamily="34" charset="0"/>
              </a:rPr>
              <a:t> </a:t>
            </a:r>
            <a:endParaRPr lang="en-US" sz="2400" dirty="0">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rgbClr val="000000"/>
                </a:solidFill>
                <a:latin typeface="Times New Roman" panose="02020603050405020304" pitchFamily="18" charset="0"/>
                <a:ea typeface="Calibri" panose="020F0502020204030204" pitchFamily="34" charset="0"/>
              </a:rPr>
              <a:t>An employee may work part-time (less than 32 hours per week) and collect unemployment. </a:t>
            </a:r>
          </a:p>
          <a:p>
            <a:pPr marL="0" marR="0">
              <a:spcBef>
                <a:spcPts val="0"/>
              </a:spcBef>
              <a:spcAft>
                <a:spcPts val="0"/>
              </a:spcAft>
            </a:pPr>
            <a:r>
              <a:rPr lang="en-US" sz="2800" dirty="0">
                <a:solidFill>
                  <a:srgbClr val="000000"/>
                </a:solidFill>
                <a:latin typeface="Times New Roman" panose="02020603050405020304" pitchFamily="18" charset="0"/>
                <a:ea typeface="Calibri" panose="020F0502020204030204" pitchFamily="34" charset="0"/>
              </a:rPr>
              <a:t>If the employee’s wages equal or exceed their weekly benefit amount (WBA) the employee may not receive any unemployment payment that week. </a:t>
            </a:r>
          </a:p>
          <a:p>
            <a:pPr marL="0" marR="0">
              <a:spcBef>
                <a:spcPts val="0"/>
              </a:spcBef>
              <a:spcAft>
                <a:spcPts val="0"/>
              </a:spcAft>
            </a:pPr>
            <a:r>
              <a:rPr lang="en-US" dirty="0">
                <a:hlinkClick r:id="rId2"/>
              </a:rPr>
              <a:t>https://www.colorado.gov/pacific/cdle/working-collecting</a:t>
            </a:r>
            <a:endParaRPr lang="en-US" dirty="0"/>
          </a:p>
        </p:txBody>
      </p:sp>
    </p:spTree>
    <p:extLst>
      <p:ext uri="{BB962C8B-B14F-4D97-AF65-F5344CB8AC3E}">
        <p14:creationId xmlns:p14="http://schemas.microsoft.com/office/powerpoint/2010/main" val="727110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6F27-01C8-451B-8062-CAD8E1356775}"/>
              </a:ext>
            </a:extLst>
          </p:cNvPr>
          <p:cNvSpPr>
            <a:spLocks noGrp="1"/>
          </p:cNvSpPr>
          <p:nvPr>
            <p:ph type="title"/>
          </p:nvPr>
        </p:nvSpPr>
        <p:spPr/>
        <p:txBody>
          <a:bodyPr/>
          <a:lstStyle/>
          <a:p>
            <a:pPr lvl="0" indent="-274320" algn="ctr">
              <a:lnSpc>
                <a:spcPts val="1500"/>
              </a:lnSpc>
              <a:spcBef>
                <a:spcPts val="0"/>
              </a:spcBef>
            </a:pPr>
            <a:r>
              <a:rPr lang="en-US" sz="2800" b="1" dirty="0">
                <a:solidFill>
                  <a:schemeClr val="accent1">
                    <a:lumMod val="50000"/>
                  </a:schemeClr>
                </a:solidFill>
                <a:latin typeface="Times New Roman" panose="02020603050405020304" pitchFamily="18" charset="0"/>
                <a:ea typeface="Times New Roman" panose="02020603050405020304" pitchFamily="18" charset="0"/>
                <a:cs typeface="+mn-cs"/>
              </a:rPr>
              <a:t>The Colorado Work-Share Program</a:t>
            </a:r>
            <a:r>
              <a:rPr lang="en-US" sz="2800" dirty="0">
                <a:solidFill>
                  <a:schemeClr val="accent1">
                    <a:lumMod val="50000"/>
                  </a:schemeClr>
                </a:solidFill>
                <a:latin typeface="Times New Roman" panose="02020603050405020304" pitchFamily="18" charset="0"/>
                <a:ea typeface="Times New Roman" panose="02020603050405020304" pitchFamily="18" charset="0"/>
                <a:cs typeface="+mn-cs"/>
              </a:rPr>
              <a:t> </a:t>
            </a:r>
            <a:br>
              <a:rPr lang="en-US" sz="2400" dirty="0">
                <a:solidFill>
                  <a:prstClr val="black"/>
                </a:solidFill>
                <a:latin typeface="Calibri" panose="020F0502020204030204" pitchFamily="34" charset="0"/>
                <a:ea typeface="Calibri" panose="020F0502020204030204" pitchFamily="34" charset="0"/>
                <a:cs typeface="+mn-cs"/>
              </a:rPr>
            </a:br>
            <a:endParaRPr lang="en-US" dirty="0"/>
          </a:p>
        </p:txBody>
      </p:sp>
      <p:sp>
        <p:nvSpPr>
          <p:cNvPr id="3" name="Content Placeholder 2">
            <a:extLst>
              <a:ext uri="{FF2B5EF4-FFF2-40B4-BE49-F238E27FC236}">
                <a16:creationId xmlns:a16="http://schemas.microsoft.com/office/drawing/2014/main" id="{F30E5347-5D2C-4F38-80B7-5CBC84FBB711}"/>
              </a:ext>
            </a:extLst>
          </p:cNvPr>
          <p:cNvSpPr>
            <a:spLocks noGrp="1"/>
          </p:cNvSpPr>
          <p:nvPr>
            <p:ph sz="quarter" idx="1"/>
          </p:nvPr>
        </p:nvSpPr>
        <p:spPr/>
        <p:txBody>
          <a:bodyPr/>
          <a:lstStyle/>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Colorado’s Work-Share Program provides an alternative to laying off employees by allowing them to keep working, but with fewer hours. </a:t>
            </a: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While an employee is working fewer hours, he or she may be eligible to collect part of his or her regular unemployment benefits.</a:t>
            </a:r>
            <a:endParaRPr lang="en-US" sz="2400" dirty="0">
              <a:latin typeface="Calibri" panose="020F0502020204030204" pitchFamily="34" charset="0"/>
              <a:ea typeface="Calibri" panose="020F0502020204030204" pitchFamily="34" charset="0"/>
            </a:endParaRPr>
          </a:p>
          <a:p>
            <a:pPr marL="0" marR="0">
              <a:spcBef>
                <a:spcPts val="0"/>
              </a:spcBef>
              <a:spcAft>
                <a:spcPts val="0"/>
              </a:spcAft>
            </a:pPr>
            <a:endParaRPr lang="en-US" sz="240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66487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EF445-0568-4DF8-B17B-6EE7420AC586}"/>
              </a:ext>
            </a:extLst>
          </p:cNvPr>
          <p:cNvSpPr>
            <a:spLocks noGrp="1"/>
          </p:cNvSpPr>
          <p:nvPr>
            <p:ph type="title"/>
          </p:nvPr>
        </p:nvSpPr>
        <p:spPr/>
        <p:txBody>
          <a:bodyPr/>
          <a:lstStyle/>
          <a:p>
            <a:pPr algn="ctr"/>
            <a:r>
              <a:rPr lang="en-US" sz="2800" dirty="0">
                <a:latin typeface="Times New Roman" panose="02020603050405020304" pitchFamily="18" charset="0"/>
                <a:ea typeface="Times New Roman" panose="02020603050405020304" pitchFamily="18" charset="0"/>
                <a:cs typeface="+mn-cs"/>
              </a:rPr>
              <a:t>Colorado’s Work-Share Program</a:t>
            </a:r>
            <a:endParaRPr lang="en-US" dirty="0"/>
          </a:p>
        </p:txBody>
      </p:sp>
      <p:sp>
        <p:nvSpPr>
          <p:cNvPr id="3" name="Content Placeholder 2">
            <a:extLst>
              <a:ext uri="{FF2B5EF4-FFF2-40B4-BE49-F238E27FC236}">
                <a16:creationId xmlns:a16="http://schemas.microsoft.com/office/drawing/2014/main" id="{274DFFBA-9A2B-4857-80BC-80B11AFEA6B3}"/>
              </a:ext>
            </a:extLst>
          </p:cNvPr>
          <p:cNvSpPr>
            <a:spLocks noGrp="1"/>
          </p:cNvSpPr>
          <p:nvPr>
            <p:ph sz="quarter" idx="1"/>
          </p:nvPr>
        </p:nvSpPr>
        <p:spPr/>
        <p:txBody>
          <a:bodyPr>
            <a:normAutofit fontScale="70000" lnSpcReduction="20000"/>
          </a:bodyPr>
          <a:lstStyle/>
          <a:p>
            <a:pPr marL="0" marR="0">
              <a:lnSpc>
                <a:spcPts val="1500"/>
              </a:lnSpc>
              <a:spcBef>
                <a:spcPts val="0"/>
              </a:spcBef>
              <a:spcAft>
                <a:spcPts val="0"/>
              </a:spcAft>
            </a:pPr>
            <a:r>
              <a:rPr lang="en-US" sz="2800" b="1" u="sng" dirty="0">
                <a:solidFill>
                  <a:srgbClr val="000000"/>
                </a:solidFill>
                <a:latin typeface="Times New Roman" panose="02020603050405020304" pitchFamily="18" charset="0"/>
                <a:ea typeface="Times New Roman" panose="02020603050405020304" pitchFamily="18" charset="0"/>
              </a:rPr>
              <a:t>Requirements and qualifications for employers:</a:t>
            </a:r>
          </a:p>
          <a:p>
            <a:pPr marL="0" marR="0">
              <a:lnSpc>
                <a:spcPts val="1500"/>
              </a:lnSpc>
              <a:spcBef>
                <a:spcPts val="0"/>
              </a:spcBef>
              <a:spcAft>
                <a:spcPts val="0"/>
              </a:spcAft>
            </a:pPr>
            <a:endParaRPr lang="en-US" sz="2400" b="1" u="sng"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Times New Roman" panose="02020603050405020304" pitchFamily="18" charset="0"/>
              </a:rPr>
              <a:t>Employer must have reduced the normal weekly work hours by at least 10 percent, but by no more than 40 percent. </a:t>
            </a:r>
          </a:p>
          <a:p>
            <a:pPr marL="342900" marR="0" lvl="0" indent="-342900">
              <a:spcBef>
                <a:spcPts val="0"/>
              </a:spcBef>
              <a:spcAft>
                <a:spcPts val="0"/>
              </a:spcAft>
              <a:buSzPts val="1000"/>
              <a:buFont typeface="Symbol" panose="05050102010706020507" pitchFamily="18" charset="2"/>
              <a:buChar char=""/>
              <a:tabLst>
                <a:tab pos="457200" algn="l"/>
              </a:tabLst>
            </a:pPr>
            <a:endParaRPr lang="en-US" sz="2400" dirty="0">
              <a:solidFill>
                <a:srgbClr val="000000"/>
              </a:solidFill>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Times New Roman" panose="02020603050405020304" pitchFamily="18" charset="0"/>
              </a:rPr>
              <a:t>The reduction must affect at least two out of all employees in the business, or a minimum of two employees in a certain unit.</a:t>
            </a:r>
          </a:p>
          <a:p>
            <a:pPr marL="342900" marR="0" lvl="0" indent="-342900">
              <a:spcBef>
                <a:spcPts val="0"/>
              </a:spcBef>
              <a:spcAft>
                <a:spcPts val="0"/>
              </a:spcAft>
              <a:buSzPts val="1000"/>
              <a:buFont typeface="Symbol" panose="05050102010706020507" pitchFamily="18" charset="2"/>
              <a:buChar char=""/>
              <a:tabLst>
                <a:tab pos="457200" algn="l"/>
              </a:tabLst>
            </a:pPr>
            <a:endParaRPr lang="en-US" sz="2400" b="1" u="sng" dirty="0">
              <a:solidFill>
                <a:srgbClr val="000000"/>
              </a:solidFill>
              <a:latin typeface="Calibri" panose="020F0502020204030204" pitchFamily="34" charset="0"/>
              <a:ea typeface="Calibri" panose="020F0502020204030204" pitchFamily="34" charset="0"/>
            </a:endParaRPr>
          </a:p>
          <a:p>
            <a:pPr marL="228600" marR="0">
              <a:lnSpc>
                <a:spcPts val="1500"/>
              </a:lnSpc>
              <a:spcBef>
                <a:spcPts val="0"/>
              </a:spcBef>
              <a:spcAft>
                <a:spcPts val="0"/>
              </a:spcAft>
            </a:pPr>
            <a:r>
              <a:rPr lang="en-US" sz="2800" b="1" u="sng" dirty="0">
                <a:solidFill>
                  <a:srgbClr val="000000"/>
                </a:solidFill>
                <a:latin typeface="Times New Roman" panose="02020603050405020304" pitchFamily="18" charset="0"/>
                <a:ea typeface="Times New Roman" panose="02020603050405020304" pitchFamily="18" charset="0"/>
              </a:rPr>
              <a:t>Requirements and qualifications for employees:</a:t>
            </a:r>
            <a:endParaRPr lang="en-US" sz="2400" b="1" u="sng"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rPr>
              <a:t>Have earned enough money to be able to collect unemployment benefits.</a:t>
            </a:r>
            <a:endParaRPr lang="en-US" sz="2400" dirty="0">
              <a:solidFill>
                <a:srgbClr val="000000"/>
              </a:solidFill>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rPr>
              <a:t>Not have run out of money on an unemployment claim that has not yet reached its end date. </a:t>
            </a:r>
            <a:endParaRPr lang="en-US" sz="2400" dirty="0">
              <a:solidFill>
                <a:srgbClr val="000000"/>
              </a:solidFill>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rPr>
              <a:t> Sign up for unemployment once your hours are reduced. </a:t>
            </a:r>
            <a:endParaRPr lang="en-US" sz="2400" dirty="0">
              <a:solidFill>
                <a:srgbClr val="000000"/>
              </a:solidFill>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0000"/>
                </a:solidFill>
                <a:latin typeface="Times New Roman" panose="02020603050405020304" pitchFamily="18" charset="0"/>
                <a:ea typeface="Calibri" panose="020F0502020204030204" pitchFamily="34" charset="0"/>
              </a:rPr>
              <a:t> Meet all the requirements of the law for us to pay unemployment benefits. </a:t>
            </a:r>
          </a:p>
          <a:p>
            <a:pPr marL="342900" marR="0" lvl="0" indent="-342900">
              <a:spcBef>
                <a:spcPts val="0"/>
              </a:spcBef>
              <a:spcAft>
                <a:spcPts val="0"/>
              </a:spcAft>
              <a:buSzPts val="1000"/>
              <a:buFont typeface="Symbol" panose="05050102010706020507" pitchFamily="18" charset="2"/>
              <a:buChar char=""/>
              <a:tabLst>
                <a:tab pos="457200" algn="l"/>
              </a:tabLst>
            </a:pPr>
            <a:endParaRPr lang="en-US" sz="2400" dirty="0">
              <a:solidFill>
                <a:srgbClr val="000000"/>
              </a:solidFill>
              <a:latin typeface="Calibri" panose="020F0502020204030204" pitchFamily="34" charset="0"/>
              <a:ea typeface="Calibri" panose="020F0502020204030204" pitchFamily="34" charset="0"/>
            </a:endParaRPr>
          </a:p>
          <a:p>
            <a:pPr marL="342900" indent="-342900">
              <a:spcBef>
                <a:spcPts val="0"/>
              </a:spcBef>
              <a:buSzPts val="1000"/>
              <a:buFont typeface="Symbol" panose="05050102010706020507" pitchFamily="18" charset="2"/>
              <a:buChar char=""/>
              <a:tabLst>
                <a:tab pos="457200" algn="l"/>
              </a:tabLst>
            </a:pPr>
            <a:r>
              <a:rPr lang="en-US" u="sng" dirty="0">
                <a:hlinkClick r:id="rId2"/>
              </a:rPr>
              <a:t>https://www.colorado.gov/pacific/sites/default/files/WorkShareInfoEmployers_0.pdf</a:t>
            </a:r>
            <a:endParaRPr lang="en-US" dirty="0"/>
          </a:p>
          <a:p>
            <a:pPr marL="342900" marR="0" lvl="0" indent="-342900">
              <a:spcBef>
                <a:spcPts val="0"/>
              </a:spcBef>
              <a:spcAft>
                <a:spcPts val="0"/>
              </a:spcAft>
              <a:buSzPts val="1000"/>
              <a:buFont typeface="Symbol" panose="05050102010706020507" pitchFamily="18" charset="2"/>
              <a:buChar char=""/>
              <a:tabLst>
                <a:tab pos="457200" algn="l"/>
              </a:tabLst>
            </a:pPr>
            <a:endParaRPr lang="en-US" sz="2400" dirty="0">
              <a:solidFill>
                <a:srgbClr val="000000"/>
              </a:solid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60368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0AFD-7472-4BA5-9CFE-9C696F80DD7A}"/>
              </a:ext>
            </a:extLst>
          </p:cNvPr>
          <p:cNvSpPr>
            <a:spLocks noGrp="1"/>
          </p:cNvSpPr>
          <p:nvPr>
            <p:ph type="title"/>
          </p:nvPr>
        </p:nvSpPr>
        <p:spPr/>
        <p:txBody>
          <a:bodyPr>
            <a:normAutofit fontScale="90000"/>
          </a:bodyPr>
          <a:lstStyle/>
          <a:p>
            <a:pPr marL="0" marR="0" algn="ctr">
              <a:spcBef>
                <a:spcPts val="1500"/>
              </a:spcBef>
              <a:spcAft>
                <a:spcPts val="1920"/>
              </a:spcAft>
            </a:pPr>
            <a:r>
              <a:rPr lang="en-US" sz="2700" b="1" dirty="0">
                <a:solidFill>
                  <a:schemeClr val="accent1">
                    <a:lumMod val="50000"/>
                  </a:schemeClr>
                </a:solidFill>
                <a:latin typeface="Times New Roman" panose="02020603050405020304" pitchFamily="18" charset="0"/>
                <a:ea typeface="Calibri" panose="020F0502020204030204" pitchFamily="34" charset="0"/>
              </a:rPr>
              <a:t>Additional helpful links and Considerations</a:t>
            </a:r>
            <a:br>
              <a:rPr lang="en-US" sz="3600" dirty="0">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EC0C6F7F-E10B-451C-9F89-9B9EA80C016B}"/>
              </a:ext>
            </a:extLst>
          </p:cNvPr>
          <p:cNvSpPr>
            <a:spLocks noGrp="1"/>
          </p:cNvSpPr>
          <p:nvPr>
            <p:ph sz="quarter" idx="1"/>
          </p:nvPr>
        </p:nvSpPr>
        <p:spPr/>
        <p:txBody>
          <a:bodyPr>
            <a:normAutofit fontScale="47500" lnSpcReduction="20000"/>
          </a:bodyPr>
          <a:lstStyle/>
          <a:p>
            <a:pPr marL="0" marR="0" indent="0">
              <a:spcBef>
                <a:spcPts val="0"/>
              </a:spcBef>
              <a:spcAft>
                <a:spcPts val="0"/>
              </a:spcAft>
              <a:buNone/>
            </a:pPr>
            <a:r>
              <a:rPr lang="en-US" sz="2800" dirty="0">
                <a:solidFill>
                  <a:schemeClr val="accent1">
                    <a:lumMod val="75000"/>
                  </a:schemeClr>
                </a:solidFill>
                <a:latin typeface="Times New Roman" panose="02020603050405020304" pitchFamily="18" charset="0"/>
                <a:ea typeface="Calibri" panose="020F0502020204030204" pitchFamily="34" charset="0"/>
              </a:rPr>
              <a:t> </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https://www.colorado.gov/pacific/cdle/all-news/16361</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chemeClr val="accent1">
                    <a:lumMod val="75000"/>
                  </a:schemeClr>
                </a:solidFill>
                <a:latin typeface="Times New Roman" panose="02020603050405020304" pitchFamily="18" charset="0"/>
                <a:ea typeface="Calibri" panose="020F0502020204030204" pitchFamily="34" charset="0"/>
              </a:rPr>
              <a:t> </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https://www.washingtonpost.com/business/2020/04/03/unemployed-coronavirus-faq/?arc404=true</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chemeClr val="accent1">
                    <a:lumMod val="75000"/>
                  </a:schemeClr>
                </a:solidFill>
                <a:latin typeface="Times New Roman" panose="02020603050405020304" pitchFamily="18" charset="0"/>
                <a:ea typeface="Calibri" panose="020F0502020204030204" pitchFamily="34" charset="0"/>
              </a:rPr>
              <a:t> </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chemeClr val="accent1">
                    <a:lumMod val="75000"/>
                  </a:schemeClr>
                </a:solidFill>
                <a:latin typeface="Times New Roman" panose="02020603050405020304" pitchFamily="18" charset="0"/>
                <a:ea typeface="Calibri" panose="020F0502020204030204" pitchFamily="34" charset="0"/>
              </a:rPr>
              <a:t> </a:t>
            </a:r>
            <a:r>
              <a:rPr lang="en-US" sz="2800" u="sng" dirty="0">
                <a:solidFill>
                  <a:schemeClr val="accent1">
                    <a:lumMod val="75000"/>
                  </a:schemeClr>
                </a:solidFill>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https://drive.google.com/file/d/1GjiohfHn3BP10UxifTQLfgfdw0Twrut_/view</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1500"/>
              </a:spcBef>
              <a:spcAft>
                <a:spcPts val="192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https://www.congress.gov/bill/116th-congress/house-bill/6201</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1500"/>
              </a:spcBef>
              <a:spcAft>
                <a:spcPts val="192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6">
                  <a:extLst>
                    <a:ext uri="{A12FA001-AC4F-418D-AE19-62706E023703}">
                      <ahyp:hlinkClr xmlns:ahyp="http://schemas.microsoft.com/office/drawing/2018/hyperlinkcolor" val="tx"/>
                    </a:ext>
                  </a:extLst>
                </a:hlinkClick>
              </a:rPr>
              <a:t>https://www.colorado.gov/cdle</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1500"/>
              </a:spcBef>
              <a:spcAft>
                <a:spcPts val="192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7">
                  <a:extLst>
                    <a:ext uri="{A12FA001-AC4F-418D-AE19-62706E023703}">
                      <ahyp:hlinkClr xmlns:ahyp="http://schemas.microsoft.com/office/drawing/2018/hyperlinkcolor" val="tx"/>
                    </a:ext>
                  </a:extLst>
                </a:hlinkClick>
              </a:rPr>
              <a:t>https://www.eeoc.gov/eeoc/newsroom/wysk/wysk_ada_rehabilitaion_act_coronavirus.cfm</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1500"/>
              </a:spcBef>
              <a:spcAft>
                <a:spcPts val="192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8">
                  <a:extLst>
                    <a:ext uri="{A12FA001-AC4F-418D-AE19-62706E023703}">
                      <ahyp:hlinkClr xmlns:ahyp="http://schemas.microsoft.com/office/drawing/2018/hyperlinkcolor" val="tx"/>
                    </a:ext>
                  </a:extLst>
                </a:hlinkClick>
              </a:rPr>
              <a:t>https://www.cdc.gov/coronavirus/2019-ncov/index.html</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1500"/>
              </a:spcBef>
              <a:spcAft>
                <a:spcPts val="192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9">
                  <a:extLst>
                    <a:ext uri="{A12FA001-AC4F-418D-AE19-62706E023703}">
                      <ahyp:hlinkClr xmlns:ahyp="http://schemas.microsoft.com/office/drawing/2018/hyperlinkcolor" val="tx"/>
                    </a:ext>
                  </a:extLst>
                </a:hlinkClick>
              </a:rPr>
              <a:t>https://www.osha.gov/Publications/OSHA3990.pdf</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10">
                  <a:extLst>
                    <a:ext uri="{A12FA001-AC4F-418D-AE19-62706E023703}">
                      <ahyp:hlinkClr xmlns:ahyp="http://schemas.microsoft.com/office/drawing/2018/hyperlinkcolor" val="tx"/>
                    </a:ext>
                  </a:extLst>
                </a:hlinkClick>
              </a:rPr>
              <a:t>https://www.colorado.gov/pacific/cdle/layoffassistance</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chemeClr val="accent1">
                    <a:lumMod val="75000"/>
                  </a:schemeClr>
                </a:solidFill>
                <a:latin typeface="Times New Roman" panose="02020603050405020304" pitchFamily="18" charset="0"/>
                <a:ea typeface="Calibri" panose="020F0502020204030204" pitchFamily="34" charset="0"/>
              </a:rPr>
              <a:t> </a:t>
            </a:r>
            <a:endParaRPr lang="en-US" sz="2400" dirty="0">
              <a:solidFill>
                <a:schemeClr val="accent1">
                  <a:lumMod val="75000"/>
                </a:schemeClr>
              </a:solidFill>
              <a:latin typeface="Calibri" panose="020F0502020204030204" pitchFamily="34" charset="0"/>
              <a:ea typeface="Calibri" panose="020F0502020204030204" pitchFamily="34" charset="0"/>
            </a:endParaRPr>
          </a:p>
          <a:p>
            <a:pPr marL="0" marR="0">
              <a:spcBef>
                <a:spcPts val="0"/>
              </a:spcBef>
              <a:spcAft>
                <a:spcPts val="0"/>
              </a:spcAft>
            </a:pPr>
            <a:r>
              <a:rPr lang="en-US" sz="2800" u="sng" dirty="0">
                <a:solidFill>
                  <a:schemeClr val="accent1">
                    <a:lumMod val="75000"/>
                  </a:schemeClr>
                </a:solidFill>
                <a:latin typeface="Times New Roman" panose="02020603050405020304" pitchFamily="18" charset="0"/>
                <a:ea typeface="Calibri" panose="020F0502020204030204" pitchFamily="34" charset="0"/>
                <a:hlinkClick r:id="rId11">
                  <a:extLst>
                    <a:ext uri="{A12FA001-AC4F-418D-AE19-62706E023703}">
                      <ahyp:hlinkClr xmlns:ahyp="http://schemas.microsoft.com/office/drawing/2018/hyperlinkcolor" val="tx"/>
                    </a:ext>
                  </a:extLst>
                </a:hlinkClick>
              </a:rPr>
              <a:t>http://www.cobar.org/For-Members/COVID-19-Resources</a:t>
            </a:r>
            <a:endParaRPr lang="en-US" sz="2400" dirty="0">
              <a:solidFill>
                <a:schemeClr val="accent1">
                  <a:lumMod val="75000"/>
                </a:schemeClr>
              </a:solid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773312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39EC-E358-469C-85FD-606470BF29D8}"/>
              </a:ext>
            </a:extLst>
          </p:cNvPr>
          <p:cNvSpPr>
            <a:spLocks noGrp="1"/>
          </p:cNvSpPr>
          <p:nvPr>
            <p:ph type="title"/>
          </p:nvPr>
        </p:nvSpPr>
        <p:spPr/>
        <p:txBody>
          <a:bodyPr>
            <a:normAutofit fontScale="90000"/>
          </a:bodyPr>
          <a:lstStyle/>
          <a:p>
            <a:pPr algn="ct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Please Stay Healthy and Safe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Thank You!</a:t>
            </a:r>
          </a:p>
        </p:txBody>
      </p:sp>
      <p:pic>
        <p:nvPicPr>
          <p:cNvPr id="4" name="Content Placeholder 3">
            <a:extLst>
              <a:ext uri="{FF2B5EF4-FFF2-40B4-BE49-F238E27FC236}">
                <a16:creationId xmlns:a16="http://schemas.microsoft.com/office/drawing/2014/main" id="{7878CCA4-FCF4-4F8F-9BD4-55E024E09EFF}"/>
              </a:ext>
            </a:extLst>
          </p:cNvPr>
          <p:cNvPicPr>
            <a:picLocks noGrp="1" noChangeAspect="1"/>
          </p:cNvPicPr>
          <p:nvPr>
            <p:ph sz="quarter" idx="1"/>
          </p:nvPr>
        </p:nvPicPr>
        <p:blipFill>
          <a:blip r:embed="rId3"/>
          <a:stretch>
            <a:fillRect/>
          </a:stretch>
        </p:blipFill>
        <p:spPr>
          <a:xfrm>
            <a:off x="609600" y="1752600"/>
            <a:ext cx="5951220" cy="2849880"/>
          </a:xfrm>
          <a:prstGeom prst="rect">
            <a:avLst/>
          </a:prstGeom>
        </p:spPr>
      </p:pic>
    </p:spTree>
    <p:extLst>
      <p:ext uri="{BB962C8B-B14F-4D97-AF65-F5344CB8AC3E}">
        <p14:creationId xmlns:p14="http://schemas.microsoft.com/office/powerpoint/2010/main" val="69897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E6BF-4178-40B8-90DC-2B72364A562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4FD8EEA-4C4F-4A57-A3E8-C86D5D3BD2D4}"/>
              </a:ext>
            </a:extLst>
          </p:cNvPr>
          <p:cNvSpPr>
            <a:spLocks noGrp="1"/>
          </p:cNvSpPr>
          <p:nvPr>
            <p:ph sz="quarter" idx="1"/>
          </p:nvPr>
        </p:nvSpPr>
        <p:spPr/>
        <p:txBody>
          <a:bodyPr>
            <a:normAutofit/>
          </a:bodyPr>
          <a:lstStyle/>
          <a:p>
            <a:r>
              <a:rPr lang="en-US" sz="2800" spc="-50" dirty="0">
                <a:solidFill>
                  <a:srgbClr val="000000">
                    <a:lumMod val="75000"/>
                    <a:lumOff val="25000"/>
                  </a:srgbClr>
                </a:solidFill>
                <a:latin typeface="Times New Roman" panose="02020603050405020304" pitchFamily="18" charset="0"/>
                <a:ea typeface="+mj-ea"/>
                <a:cs typeface="Times New Roman" panose="02020603050405020304" pitchFamily="18" charset="0"/>
              </a:rPr>
              <a:t>On April 6, 2020 – the Department of Labor Published a Temporary Rule. </a:t>
            </a:r>
          </a:p>
          <a:p>
            <a:r>
              <a:rPr lang="en-US" sz="2800" spc="-50" dirty="0">
                <a:solidFill>
                  <a:srgbClr val="000000">
                    <a:lumMod val="75000"/>
                    <a:lumOff val="25000"/>
                  </a:srgbClr>
                </a:solidFill>
                <a:latin typeface="Times New Roman" panose="02020603050405020304" pitchFamily="18" charset="0"/>
                <a:ea typeface="+mj-ea"/>
                <a:cs typeface="Times New Roman" panose="02020603050405020304" pitchFamily="18" charset="0"/>
              </a:rPr>
              <a:t> 29 CFR Part 826: Paid Leave Under the Families First Coronavirus Response Act - Wage and Hour Division</a:t>
            </a:r>
          </a:p>
          <a:p>
            <a:pPr marL="0" indent="0">
              <a:buNone/>
            </a:pPr>
            <a:r>
              <a:rPr lang="en-US" sz="2800" spc="-50" dirty="0">
                <a:solidFill>
                  <a:srgbClr val="000000">
                    <a:lumMod val="75000"/>
                    <a:lumOff val="25000"/>
                  </a:srgbClr>
                </a:solidFill>
                <a:latin typeface="Times New Roman" panose="02020603050405020304" pitchFamily="18" charset="0"/>
                <a:ea typeface="+mj-ea"/>
                <a:cs typeface="Times New Roman" panose="02020603050405020304" pitchFamily="18" charset="0"/>
              </a:rPr>
              <a:t> </a:t>
            </a:r>
            <a:r>
              <a:rPr lang="en-US" sz="2800" dirty="0">
                <a:solidFill>
                  <a:srgbClr val="242852"/>
                </a:solidFill>
                <a:latin typeface="Times New Roman" panose="02020603050405020304" pitchFamily="18" charset="0"/>
                <a:ea typeface="+mj-ea"/>
                <a:cs typeface="Times New Roman" panose="02020603050405020304" pitchFamily="18" charset="0"/>
                <a:hlinkClick r:id="rId2">
                  <a:extLst>
                    <a:ext uri="{A12FA001-AC4F-418D-AE19-62706E023703}">
                      <ahyp:hlinkClr xmlns:ahyp="http://schemas.microsoft.com/office/drawing/2018/hyperlinkcolor" val="tx"/>
                    </a:ext>
                  </a:extLst>
                </a:hlinkClick>
              </a:rPr>
              <a:t>https://www.federalregister.gov/documents/2020/04/06/2020-07237/paid-leave-under-the-families-first-coronavirus-response-act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62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020762"/>
          </a:xfrm>
        </p:spPr>
        <p:txBody>
          <a:bodyPr>
            <a:normAutofit/>
          </a:bodyPr>
          <a:lstStyle/>
          <a:p>
            <a:pPr lvl="0">
              <a:spcBef>
                <a:spcPts val="580"/>
              </a:spcBef>
            </a:pP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r>
              <a:rPr lang="en-US" sz="4000" b="1" i="1" u="sng" dirty="0">
                <a:latin typeface="Times New Roman" panose="02020603050405020304" pitchFamily="18" charset="0"/>
                <a:cs typeface="Times New Roman" panose="02020603050405020304" pitchFamily="18" charset="0"/>
              </a:rPr>
              <a:t>Recordkeeping.</a:t>
            </a:r>
            <a:r>
              <a:rPr lang="en-US" sz="4000" dirty="0">
                <a:latin typeface="Times New Roman" panose="02020603050405020304" pitchFamily="18" charset="0"/>
                <a:cs typeface="Times New Roman" panose="02020603050405020304" pitchFamily="18" charset="0"/>
              </a:rPr>
              <a:t>  Pursuant to Section 826.140 an employer is required to retain all documentation provided pursuant to Section 826.100 for </a:t>
            </a:r>
            <a:r>
              <a:rPr lang="en-US" sz="4000" b="1" dirty="0">
                <a:latin typeface="Times New Roman" panose="02020603050405020304" pitchFamily="18" charset="0"/>
                <a:cs typeface="Times New Roman" panose="02020603050405020304" pitchFamily="18" charset="0"/>
              </a:rPr>
              <a:t>four years, </a:t>
            </a:r>
            <a:r>
              <a:rPr lang="en-US" sz="4000" dirty="0">
                <a:latin typeface="Times New Roman" panose="02020603050405020304" pitchFamily="18" charset="0"/>
                <a:cs typeface="Times New Roman" panose="02020603050405020304" pitchFamily="18" charset="0"/>
              </a:rPr>
              <a:t>regardless of whether leave was granted or denied. </a:t>
            </a:r>
          </a:p>
          <a:p>
            <a:endParaRPr lang="en-US" dirty="0"/>
          </a:p>
        </p:txBody>
      </p:sp>
    </p:spTree>
    <p:extLst>
      <p:ext uri="{BB962C8B-B14F-4D97-AF65-F5344CB8AC3E}">
        <p14:creationId xmlns:p14="http://schemas.microsoft.com/office/powerpoint/2010/main" val="394265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65B3-C0E4-467B-9F32-05D5C60B8A6D}"/>
              </a:ext>
            </a:extLst>
          </p:cNvPr>
          <p:cNvSpPr>
            <a:spLocks noGrp="1"/>
          </p:cNvSpPr>
          <p:nvPr>
            <p:ph type="title"/>
          </p:nvPr>
        </p:nvSpPr>
        <p:spPr/>
        <p:txBody>
          <a:bodyPr/>
          <a:lstStyle/>
          <a:p>
            <a:pPr algn="ctr"/>
            <a:r>
              <a:rPr lang="en-US" sz="2200" b="1" dirty="0">
                <a:latin typeface="Times New Roman" panose="02020603050405020304" pitchFamily="18" charset="0"/>
                <a:ea typeface="Calibri" panose="020F0502020204030204" pitchFamily="34" charset="0"/>
              </a:rPr>
              <a:t>Emergency Paid Sick Leave Act</a:t>
            </a:r>
            <a:endParaRPr lang="en-US" dirty="0"/>
          </a:p>
        </p:txBody>
      </p:sp>
      <p:sp>
        <p:nvSpPr>
          <p:cNvPr id="3" name="Content Placeholder 2">
            <a:extLst>
              <a:ext uri="{FF2B5EF4-FFF2-40B4-BE49-F238E27FC236}">
                <a16:creationId xmlns:a16="http://schemas.microsoft.com/office/drawing/2014/main" id="{DE52F2B4-3CD0-462C-995B-4096D53ECF3F}"/>
              </a:ext>
            </a:extLst>
          </p:cNvPr>
          <p:cNvSpPr>
            <a:spLocks noGrp="1"/>
          </p:cNvSpPr>
          <p:nvPr>
            <p:ph sz="quarter" idx="1"/>
          </p:nvPr>
        </p:nvSpPr>
        <p:spPr/>
        <p:txBody>
          <a:bodyPr>
            <a:normAutofit fontScale="92500" lnSpcReduction="10000"/>
          </a:bodyPr>
          <a:lstStyle/>
          <a:p>
            <a:pPr marL="0" lvl="0">
              <a:spcBef>
                <a:spcPts val="1500"/>
              </a:spcBef>
              <a:spcAft>
                <a:spcPts val="1920"/>
              </a:spcAft>
              <a:buClr>
                <a:srgbClr val="629DD1"/>
              </a:buClr>
            </a:pPr>
            <a:r>
              <a:rPr lang="en-US" sz="22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Covered Employers.</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Act covers private employers with fewer than 500 employees, and public agencies regardless of size. </a:t>
            </a:r>
            <a:endParaRPr lang="en-US"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a:spcBef>
                <a:spcPts val="0"/>
              </a:spcBef>
              <a:buClr>
                <a:srgbClr val="629DD1"/>
              </a:buClr>
            </a:pPr>
            <a:r>
              <a:rPr lang="en-US" sz="22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Availability.</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Emergency paid Sick Leave is immediately available by all employees, full-time and part-time, regardless of how long the employee has worked for the employer.   </a:t>
            </a:r>
          </a:p>
          <a:p>
            <a:pPr marL="0" lvl="0">
              <a:spcBef>
                <a:spcPts val="0"/>
              </a:spcBef>
              <a:buClr>
                <a:srgbClr val="629DD1"/>
              </a:buClr>
            </a:pPr>
            <a:endParaRPr lang="en-US"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a:spcBef>
                <a:spcPts val="0"/>
              </a:spcBef>
              <a:buClr>
                <a:srgbClr val="629DD1"/>
              </a:buClr>
            </a:pPr>
            <a:r>
              <a:rPr lang="en-US" sz="22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Amount of Leave.</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lvl="0">
              <a:spcBef>
                <a:spcPts val="0"/>
              </a:spcBef>
              <a:buClr>
                <a:srgbClr val="629DD1"/>
              </a:buClr>
            </a:pPr>
            <a:endParaRPr lang="en-US"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a:spcBef>
                <a:spcPts val="0"/>
              </a:spcBef>
              <a:buClr>
                <a:srgbClr val="629DD1"/>
              </a:buClr>
            </a:pPr>
            <a:r>
              <a:rPr lang="en-US" sz="2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Full-Time</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Covered employers are required to provide full-time employees with 80 hours of Emergency Paid Sick Leave. </a:t>
            </a:r>
          </a:p>
          <a:p>
            <a:pPr marL="0" lvl="0">
              <a:spcBef>
                <a:spcPts val="0"/>
              </a:spcBef>
              <a:buClr>
                <a:srgbClr val="629DD1"/>
              </a:buClr>
            </a:pPr>
            <a:endParaRPr lang="en-US"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a:spcBef>
                <a:spcPts val="0"/>
              </a:spcBef>
              <a:buClr>
                <a:srgbClr val="629DD1"/>
              </a:buClr>
            </a:pPr>
            <a:r>
              <a:rPr lang="en-US" sz="2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Part-time</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Covered employers are required to provide part-time employees with Emergency Paid Sick Leave at their regular rate of pay for the average number of hours that such part-time employees work in a two-week period.</a:t>
            </a:r>
            <a:endParaRPr lang="en-US"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928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sz="1600" b="1" dirty="0">
                <a:latin typeface="Times New Roman" panose="02020603050405020304" pitchFamily="18" charset="0"/>
                <a:ea typeface="Calibri" panose="020F0502020204030204" pitchFamily="34" charset="0"/>
                <a:cs typeface="Times New Roman" panose="02020603050405020304" pitchFamily="18" charset="0"/>
              </a:rPr>
              <a:t>Emergency Paid Sick Leave Qualifying Reasons for Use</a:t>
            </a:r>
            <a:endParaRPr lang="en-US" dirty="0"/>
          </a:p>
        </p:txBody>
      </p:sp>
      <p:sp>
        <p:nvSpPr>
          <p:cNvPr id="3" name="Content Placeholder 2"/>
          <p:cNvSpPr>
            <a:spLocks noGrp="1"/>
          </p:cNvSpPr>
          <p:nvPr>
            <p:ph sz="quarter" idx="1"/>
          </p:nvPr>
        </p:nvSpPr>
        <p:spPr>
          <a:xfrm>
            <a:off x="914400" y="1219200"/>
            <a:ext cx="7772400" cy="4800600"/>
          </a:xfrm>
        </p:spPr>
        <p:txBody>
          <a:bodyPr>
            <a:normAutofit fontScale="62500" lnSpcReduction="20000"/>
          </a:bodyPr>
          <a:lstStyle/>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Employees who are unable to work or telework are eligible for Emergency Paid Sick Leave for the following reasons: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comply with a federal, state, or local quarantine or isolation order related to COVID-19;</a:t>
            </a:r>
          </a:p>
          <a:p>
            <a:pPr marL="342900" marR="0" lvl="0" indent="-342900">
              <a:spcBef>
                <a:spcPts val="0"/>
              </a:spcBef>
              <a:spcAft>
                <a:spcPts val="0"/>
              </a:spcAft>
              <a:buFont typeface="+mj-lt"/>
              <a:buAutoNum type="arabicPeriod"/>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employee has been advised by a health care provider to self-quarantine due to concerns related to COVID-19;</a:t>
            </a:r>
          </a:p>
          <a:p>
            <a:pPr marL="342900" marR="0" lvl="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employee is experiencing symptoms of COVID-19 and seeking a medical diagnosis;</a:t>
            </a:r>
          </a:p>
          <a:p>
            <a:pPr marL="342900" marR="0" lvl="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care for an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individual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who is subject to an order as described in (1) above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has been advised as described in (2) above;</a:t>
            </a:r>
          </a:p>
          <a:p>
            <a:pPr marL="342900" marR="0" lvl="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care for the employee’s son or daughter if a school or place of care is closed, or the childcare provider is unavailable, due to COVID-19 precautions; or  </a:t>
            </a:r>
          </a:p>
          <a:p>
            <a:pPr marL="342900" marR="0" lvl="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employee is experiencing any other substantially similar condition specified by the Secretary of Health and Human Services in consultation with the Secretary of Treasury and the Secretary of Labor.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001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lvl="0" indent="0">
              <a:spcBef>
                <a:spcPts val="0"/>
              </a:spcBef>
              <a:buClrTx/>
              <a:buSzTx/>
              <a:buNone/>
            </a:pPr>
            <a:r>
              <a:rPr lang="en-US" sz="1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Notice and Documentation.</a:t>
            </a: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employee must provide their employer documentation in support of EPSLA or EFMLA.</a:t>
            </a:r>
          </a:p>
          <a:p>
            <a:pPr marL="0" lvl="0" indent="0">
              <a:spcBef>
                <a:spcPts val="0"/>
              </a:spcBef>
              <a:buClrTx/>
              <a:buSzTx/>
              <a:buNone/>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ClrTx/>
              <a:buSzTx/>
              <a:buNone/>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ClrTx/>
              <a:buSzTx/>
              <a:buNone/>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29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sz="1800" b="1" dirty="0">
                <a:latin typeface="Times New Roman" panose="02020603050405020304" pitchFamily="18" charset="0"/>
                <a:ea typeface="Calibri" panose="020F0502020204030204" pitchFamily="34" charset="0"/>
              </a:rPr>
              <a:t>Emergency Paid Sick Leave: Qualified Reasons for Use</a:t>
            </a:r>
            <a:br>
              <a:rPr lang="en-US" sz="1800" b="1" dirty="0">
                <a:latin typeface="Times New Roman" panose="02020603050405020304" pitchFamily="18" charset="0"/>
                <a:ea typeface="Calibri" panose="020F0502020204030204" pitchFamily="34" charset="0"/>
              </a:rPr>
            </a:br>
            <a:r>
              <a:rPr lang="en-US" sz="1800" b="1" dirty="0">
                <a:latin typeface="Times New Roman" panose="02020603050405020304" pitchFamily="18" charset="0"/>
                <a:ea typeface="Calibri" panose="020F0502020204030204" pitchFamily="34" charset="0"/>
              </a:rPr>
              <a:t>Specific Document Requirements </a:t>
            </a:r>
            <a:endParaRPr lang="en-US" sz="1800" b="1" dirty="0"/>
          </a:p>
        </p:txBody>
      </p:sp>
      <p:sp>
        <p:nvSpPr>
          <p:cNvPr id="3" name="Content Placeholder 2"/>
          <p:cNvSpPr>
            <a:spLocks noGrp="1"/>
          </p:cNvSpPr>
          <p:nvPr>
            <p:ph sz="quarter" idx="1"/>
          </p:nvPr>
        </p:nvSpPr>
        <p:spPr>
          <a:xfrm>
            <a:off x="914400" y="1143000"/>
            <a:ext cx="7772400" cy="4876800"/>
          </a:xfrm>
        </p:spPr>
        <p:txBody>
          <a:bodyPr>
            <a:normAutofit fontScale="62500" lnSpcReduction="20000"/>
          </a:bodyPr>
          <a:lstStyle/>
          <a:p>
            <a:pPr marL="0" marR="0">
              <a:spcBef>
                <a:spcPts val="0"/>
              </a:spcBef>
              <a:spcAft>
                <a:spcPts val="0"/>
              </a:spcAf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Section 1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 employee requesting paid Sick Leave under Section 1 of the Qualified Reasons for Use must provide the name of the government entity that issued the quarantine or isolation order to which the employee is subject.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Section 2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employee requesting paid Sick Leave under Section 2 Qualified Reasons for Use  must provide the name of the health care provider who advised him or her to self-quarantine for COVID–19 related reasons. </a:t>
            </a:r>
          </a:p>
          <a:p>
            <a:pPr marL="0" marR="0">
              <a:spcBef>
                <a:spcPts val="0"/>
              </a:spcBef>
              <a:spcAft>
                <a:spcPts val="0"/>
              </a:spcAf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Section 4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employee requesting paid Sick Leave under Section 4 Qualified Reasons for Use,  to care for an individual must provide either (1) the government entity that issued the quarantine or isolation order to which the individual is subject or (2) the name of the health care provider who advised the individual to self-quarantine, depending on the precise reason for the request. </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Section 5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employee requesting to take paid Sick Leave under Section 5 Qualified Reasons for Use,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 under</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EFMLA to care for his or her child must provide the following information: (1) The name of the child being cared for; (2) the name of the school, place of care, or child care provider that closed or became unavailable due to COVID–19 reasons; and (3) a statement representing that no other suitable person is available to care for the child during the period of requested leave.</a:t>
            </a:r>
          </a:p>
          <a:p>
            <a:pPr marL="0" marR="0">
              <a:spcBef>
                <a:spcPts val="0"/>
              </a:spcBef>
              <a:spcAft>
                <a:spcPts val="0"/>
              </a:spcAf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19636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sz="quarter" idx="1"/>
          </p:nvPr>
        </p:nvSpPr>
        <p:spPr/>
        <p:txBody>
          <a:bodyPr>
            <a:normAutofit fontScale="70000" lnSpcReduction="20000"/>
          </a:bodyPr>
          <a:lstStyle/>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Calculation of Paid Leave</a:t>
            </a:r>
            <a:r>
              <a:rPr lang="en-US" sz="2800"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amount an employer is required to pay is capped at $511 per day of paid sick leave taken and $5,110 in total per covered employee for all paid sick leave pay. Where an employee is taking paid sick leave at two-thirds pay, the amount of pay is subject to a lower cap of $200 per day of leave and $2,000 in total per covered employee for all paid sick leave that is paid at two-thirds pay.</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 Carryover.</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Employer Policies and Other Mandated Leave.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Act does not diminish an employee’s rights or benefits under state or local laws or an existing employer policy.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Termination of Leave.</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Emergency Paid Sick Leave terminates on the employee’s next scheduled work shift immediately following the termination of the need for such leave for a qualifying COVID-19 reason.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7588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669</TotalTime>
  <Words>3140</Words>
  <Application>Microsoft Macintosh PowerPoint</Application>
  <PresentationFormat>On-screen Show (4:3)</PresentationFormat>
  <Paragraphs>197</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Bookman Old Style</vt:lpstr>
      <vt:lpstr>Calibri</vt:lpstr>
      <vt:lpstr>Franklin Gothic Book</vt:lpstr>
      <vt:lpstr>Perpetua</vt:lpstr>
      <vt:lpstr>Symbol</vt:lpstr>
      <vt:lpstr>Times New Roman</vt:lpstr>
      <vt:lpstr>Wingdings 2</vt:lpstr>
      <vt:lpstr>Equity</vt:lpstr>
      <vt:lpstr>Employment Law Update in Response to COVID-19</vt:lpstr>
      <vt:lpstr>The President signed into law the Families First Coronavirus Response Act, H.R. 6201 (FFCRA or Act) on Wednesday evening March 18, 2020</vt:lpstr>
      <vt:lpstr>PowerPoint Presentation</vt:lpstr>
      <vt:lpstr>PowerPoint Presentation</vt:lpstr>
      <vt:lpstr>Emergency Paid Sick Leave Act</vt:lpstr>
      <vt:lpstr>Emergency Paid Sick Leave Qualifying Reasons for Use</vt:lpstr>
      <vt:lpstr>PowerPoint Presentation</vt:lpstr>
      <vt:lpstr>Emergency Paid Sick Leave: Qualified Reasons for Use Specific Document Requirements </vt:lpstr>
      <vt:lpstr>PowerPoint Presentation</vt:lpstr>
      <vt:lpstr> Emergency FMLA </vt:lpstr>
      <vt:lpstr>The Emergency FMLA amends the existing FMLA : </vt:lpstr>
      <vt:lpstr>PowerPoint Presentation</vt:lpstr>
      <vt:lpstr>Return to Work    </vt:lpstr>
      <vt:lpstr>Small Businesses with Fewer than 25 Employees</vt:lpstr>
      <vt:lpstr>Intermittent Leave Under the EPSLA and EFMLA </vt:lpstr>
      <vt:lpstr>PowerPoint Presentation</vt:lpstr>
      <vt:lpstr>Interactions Between EPSLA and EFMLA</vt:lpstr>
      <vt:lpstr>Possible Exemptions for Small Businesses</vt:lpstr>
      <vt:lpstr>Effective Dates </vt:lpstr>
      <vt:lpstr>Enforcement </vt:lpstr>
      <vt:lpstr>Unemployment Insurance Benefits </vt:lpstr>
      <vt:lpstr>Colorado Executive Order Expediting Unemployment Benefits </vt:lpstr>
      <vt:lpstr> Working While Collecting Unemployment </vt:lpstr>
      <vt:lpstr>The Colorado Work-Share Program  </vt:lpstr>
      <vt:lpstr>Colorado’s Work-Share Program</vt:lpstr>
      <vt:lpstr>Additional helpful links and Considerations </vt:lpstr>
      <vt:lpstr> Please Stay Healthy and Safe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 in Employment Law</dc:title>
  <dc:creator>Jennifer Lorenz</dc:creator>
  <cp:lastModifiedBy>Jennifer Lorenz</cp:lastModifiedBy>
  <cp:revision>59</cp:revision>
  <cp:lastPrinted>2020-04-07T15:49:34Z</cp:lastPrinted>
  <dcterms:created xsi:type="dcterms:W3CDTF">2016-10-31T15:57:44Z</dcterms:created>
  <dcterms:modified xsi:type="dcterms:W3CDTF">2020-04-07T19:06:52Z</dcterms:modified>
</cp:coreProperties>
</file>